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81"/>
  </p:notesMasterIdLst>
  <p:handoutMasterIdLst>
    <p:handoutMasterId r:id="rId82"/>
  </p:handoutMasterIdLst>
  <p:sldIdLst>
    <p:sldId id="338" r:id="rId5"/>
    <p:sldId id="322" r:id="rId6"/>
    <p:sldId id="323" r:id="rId7"/>
    <p:sldId id="420" r:id="rId8"/>
    <p:sldId id="421" r:id="rId9"/>
    <p:sldId id="422" r:id="rId10"/>
    <p:sldId id="423" r:id="rId11"/>
    <p:sldId id="424" r:id="rId12"/>
    <p:sldId id="425" r:id="rId13"/>
    <p:sldId id="426" r:id="rId14"/>
    <p:sldId id="326" r:id="rId15"/>
    <p:sldId id="339" r:id="rId16"/>
    <p:sldId id="340" r:id="rId17"/>
    <p:sldId id="342" r:id="rId18"/>
    <p:sldId id="327"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415" r:id="rId35"/>
    <p:sldId id="416" r:id="rId36"/>
    <p:sldId id="417" r:id="rId37"/>
    <p:sldId id="418" r:id="rId38"/>
    <p:sldId id="419" r:id="rId39"/>
    <p:sldId id="360" r:id="rId40"/>
    <p:sldId id="361" r:id="rId41"/>
    <p:sldId id="362" r:id="rId42"/>
    <p:sldId id="363" r:id="rId43"/>
    <p:sldId id="364" r:id="rId44"/>
    <p:sldId id="365" r:id="rId45"/>
    <p:sldId id="366" r:id="rId46"/>
    <p:sldId id="367" r:id="rId47"/>
    <p:sldId id="368" r:id="rId48"/>
    <p:sldId id="370" r:id="rId49"/>
    <p:sldId id="371" r:id="rId50"/>
    <p:sldId id="372" r:id="rId51"/>
    <p:sldId id="373" r:id="rId52"/>
    <p:sldId id="374" r:id="rId53"/>
    <p:sldId id="384" r:id="rId54"/>
    <p:sldId id="385" r:id="rId55"/>
    <p:sldId id="375" r:id="rId56"/>
    <p:sldId id="383" r:id="rId57"/>
    <p:sldId id="380" r:id="rId58"/>
    <p:sldId id="396" r:id="rId59"/>
    <p:sldId id="381" r:id="rId60"/>
    <p:sldId id="382" r:id="rId61"/>
    <p:sldId id="389" r:id="rId62"/>
    <p:sldId id="394" r:id="rId63"/>
    <p:sldId id="395" r:id="rId64"/>
    <p:sldId id="397" r:id="rId65"/>
    <p:sldId id="399" r:id="rId66"/>
    <p:sldId id="404" r:id="rId67"/>
    <p:sldId id="405" r:id="rId68"/>
    <p:sldId id="408" r:id="rId69"/>
    <p:sldId id="410" r:id="rId70"/>
    <p:sldId id="412" r:id="rId71"/>
    <p:sldId id="409" r:id="rId72"/>
    <p:sldId id="413" r:id="rId73"/>
    <p:sldId id="341" r:id="rId74"/>
    <p:sldId id="343" r:id="rId75"/>
    <p:sldId id="344" r:id="rId76"/>
    <p:sldId id="414" r:id="rId77"/>
    <p:sldId id="335" r:id="rId78"/>
    <p:sldId id="336" r:id="rId79"/>
    <p:sldId id="337"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5A0D2B-BC73-43EA-8892-A4B02A9531A2}">
          <p14:sldIdLst>
            <p14:sldId id="338"/>
            <p14:sldId id="322"/>
            <p14:sldId id="323"/>
            <p14:sldId id="420"/>
            <p14:sldId id="421"/>
            <p14:sldId id="422"/>
            <p14:sldId id="423"/>
            <p14:sldId id="424"/>
            <p14:sldId id="425"/>
            <p14:sldId id="426"/>
            <p14:sldId id="326"/>
            <p14:sldId id="339"/>
            <p14:sldId id="340"/>
            <p14:sldId id="342"/>
            <p14:sldId id="327"/>
            <p14:sldId id="345"/>
            <p14:sldId id="346"/>
            <p14:sldId id="347"/>
            <p14:sldId id="348"/>
            <p14:sldId id="349"/>
            <p14:sldId id="350"/>
            <p14:sldId id="351"/>
            <p14:sldId id="352"/>
            <p14:sldId id="353"/>
            <p14:sldId id="354"/>
            <p14:sldId id="355"/>
            <p14:sldId id="356"/>
            <p14:sldId id="357"/>
            <p14:sldId id="358"/>
            <p14:sldId id="359"/>
            <p14:sldId id="415"/>
            <p14:sldId id="416"/>
            <p14:sldId id="417"/>
            <p14:sldId id="418"/>
            <p14:sldId id="419"/>
            <p14:sldId id="360"/>
            <p14:sldId id="361"/>
            <p14:sldId id="362"/>
            <p14:sldId id="363"/>
            <p14:sldId id="364"/>
            <p14:sldId id="365"/>
            <p14:sldId id="366"/>
            <p14:sldId id="367"/>
            <p14:sldId id="368"/>
            <p14:sldId id="370"/>
            <p14:sldId id="371"/>
            <p14:sldId id="372"/>
            <p14:sldId id="373"/>
            <p14:sldId id="374"/>
            <p14:sldId id="384"/>
            <p14:sldId id="385"/>
            <p14:sldId id="375"/>
            <p14:sldId id="383"/>
            <p14:sldId id="380"/>
            <p14:sldId id="396"/>
            <p14:sldId id="381"/>
            <p14:sldId id="382"/>
            <p14:sldId id="389"/>
            <p14:sldId id="394"/>
            <p14:sldId id="395"/>
            <p14:sldId id="397"/>
            <p14:sldId id="399"/>
            <p14:sldId id="404"/>
            <p14:sldId id="405"/>
            <p14:sldId id="408"/>
            <p14:sldId id="410"/>
            <p14:sldId id="412"/>
            <p14:sldId id="409"/>
            <p14:sldId id="413"/>
            <p14:sldId id="341"/>
            <p14:sldId id="343"/>
            <p14:sldId id="344"/>
            <p14:sldId id="414"/>
            <p14:sldId id="335"/>
            <p14:sldId id="336"/>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B611"/>
    <a:srgbClr val="EEEEEE"/>
    <a:srgbClr val="87175F"/>
    <a:srgbClr val="EEC621"/>
    <a:srgbClr val="E58C09"/>
    <a:srgbClr val="43467B"/>
    <a:srgbClr val="AEA422"/>
    <a:srgbClr val="F69E1D"/>
    <a:srgbClr val="E19E6B"/>
    <a:srgbClr val="75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4" autoAdjust="0"/>
  </p:normalViewPr>
  <p:slideViewPr>
    <p:cSldViewPr>
      <p:cViewPr varScale="1">
        <p:scale>
          <a:sx n="85" d="100"/>
          <a:sy n="85" d="100"/>
        </p:scale>
        <p:origin x="590" y="67"/>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4/5/2024</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4/5/2024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s://laravel.com/docs/6.x"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1.xml"/><Relationship Id="rId6" Type="http://schemas.openxmlformats.org/officeDocument/2006/relationships/hyperlink" Target="https://github.com/" TargetMode="External"/><Relationship Id="rId5" Type="http://schemas.openxmlformats.org/officeDocument/2006/relationships/hyperlink" Target="https://www.freecodecamp.org/news/tag/laravel/" TargetMode="External"/><Relationship Id="rId4" Type="http://schemas.openxmlformats.org/officeDocument/2006/relationships/hyperlink" Target="https://www.wikipedia.org/"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60A7-67DD-7572-2117-04CEE15F3384}"/>
              </a:ext>
            </a:extLst>
          </p:cNvPr>
          <p:cNvSpPr>
            <a:spLocks noGrp="1"/>
          </p:cNvSpPr>
          <p:nvPr>
            <p:ph type="title"/>
          </p:nvPr>
        </p:nvSpPr>
        <p:spPr>
          <a:xfrm>
            <a:off x="0" y="1371600"/>
            <a:ext cx="12192000" cy="2209800"/>
          </a:xfrm>
        </p:spPr>
        <p:txBody>
          <a:bodyPr>
            <a:normAutofit/>
          </a:bodyPr>
          <a:lstStyle/>
          <a:p>
            <a:pPr algn="ctr"/>
            <a:br>
              <a:rPr lang="en-US" b="1" dirty="0">
                <a:solidFill>
                  <a:schemeClr val="tx2">
                    <a:lumMod val="75000"/>
                  </a:schemeClr>
                </a:solidFill>
                <a:latin typeface="Times New Roman" panose="02020603050405020304" pitchFamily="18" charset="0"/>
                <a:cs typeface="Times New Roman" panose="02020603050405020304" pitchFamily="18" charset="0"/>
              </a:rPr>
            </a:br>
            <a:r>
              <a:rPr lang="en-US" b="1" dirty="0">
                <a:solidFill>
                  <a:schemeClr val="accent2"/>
                </a:solidFill>
                <a:latin typeface="Times New Roman" panose="02020603050405020304" pitchFamily="18" charset="0"/>
                <a:cs typeface="Times New Roman" panose="02020603050405020304" pitchFamily="18" charset="0"/>
              </a:rPr>
              <a:t>E</a:t>
            </a:r>
            <a:r>
              <a:rPr lang="en-US" b="1" dirty="0">
                <a:solidFill>
                  <a:schemeClr val="tx1"/>
                </a:solidFill>
                <a:latin typeface="Times New Roman" panose="02020603050405020304" pitchFamily="18" charset="0"/>
                <a:cs typeface="Times New Roman" panose="02020603050405020304" pitchFamily="18" charset="0"/>
              </a:rPr>
              <a:t>vent </a:t>
            </a:r>
            <a:r>
              <a:rPr lang="en-US" b="1" dirty="0">
                <a:solidFill>
                  <a:schemeClr val="accent2"/>
                </a:solidFill>
                <a:latin typeface="Times New Roman" panose="02020603050405020304" pitchFamily="18" charset="0"/>
                <a:cs typeface="Times New Roman" panose="02020603050405020304" pitchFamily="18" charset="0"/>
              </a:rPr>
              <a:t>p</a:t>
            </a:r>
            <a:r>
              <a:rPr lang="en-US" b="1" dirty="0">
                <a:latin typeface="Times New Roman" panose="02020603050405020304" pitchFamily="18" charset="0"/>
                <a:cs typeface="Times New Roman" panose="02020603050405020304" pitchFamily="18" charset="0"/>
              </a:rPr>
              <a:t>lanner</a:t>
            </a:r>
          </a:p>
        </p:txBody>
      </p:sp>
      <p:sp>
        <p:nvSpPr>
          <p:cNvPr id="8" name="Google Shape;165;p18">
            <a:extLst>
              <a:ext uri="{FF2B5EF4-FFF2-40B4-BE49-F238E27FC236}">
                <a16:creationId xmlns:a16="http://schemas.microsoft.com/office/drawing/2014/main" id="{DE13FF34-A1D3-46E9-9645-94557CD98FBE}"/>
              </a:ext>
            </a:extLst>
          </p:cNvPr>
          <p:cNvSpPr txBox="1">
            <a:spLocks/>
          </p:cNvSpPr>
          <p:nvPr/>
        </p:nvSpPr>
        <p:spPr>
          <a:xfrm>
            <a:off x="533400" y="4123390"/>
            <a:ext cx="3377418" cy="1347935"/>
          </a:xfrm>
          <a:prstGeom prst="roundRect">
            <a:avLst>
              <a:gd name="adj" fmla="val 45493"/>
            </a:avLst>
          </a:prstGeom>
          <a:solidFill>
            <a:schemeClr val="bg1">
              <a:lumMod val="95000"/>
            </a:schemeClr>
          </a:solidFill>
          <a:ln>
            <a:noFill/>
          </a:ln>
          <a:effectLst>
            <a:outerShdw blurRad="190500" dist="228600" dir="2700000" algn="ctr">
              <a:srgbClr val="000000">
                <a:alpha val="29803"/>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buClr>
                <a:schemeClr val="accent1"/>
              </a:buClr>
              <a:buSzPts val="2400"/>
              <a:buFont typeface="Noto Sans Symbols"/>
              <a:buNone/>
            </a:pPr>
            <a:r>
              <a:rPr lang="en-US" sz="2400"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B.C.A  </a:t>
            </a:r>
            <a:r>
              <a:rPr lang="en-US" sz="2400" dirty="0">
                <a:solidFill>
                  <a:schemeClr val="accent2"/>
                </a:solidFill>
                <a:latin typeface="Times New Roman" panose="02020603050405020304"/>
                <a:ea typeface="Times New Roman" panose="02020603050405020304"/>
                <a:cs typeface="Times New Roman" panose="02020603050405020304"/>
                <a:sym typeface="Times New Roman" panose="02020603050405020304"/>
              </a:rPr>
              <a:t>6th</a:t>
            </a:r>
            <a:r>
              <a:rPr lang="en-US" sz="2400"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 Semester Project</a:t>
            </a:r>
          </a:p>
        </p:txBody>
      </p:sp>
      <p:sp>
        <p:nvSpPr>
          <p:cNvPr id="9" name="Google Shape;166;p18">
            <a:extLst>
              <a:ext uri="{FF2B5EF4-FFF2-40B4-BE49-F238E27FC236}">
                <a16:creationId xmlns:a16="http://schemas.microsoft.com/office/drawing/2014/main" id="{14F62BDC-DD09-4EB6-A4F4-C11A1D342733}"/>
              </a:ext>
            </a:extLst>
          </p:cNvPr>
          <p:cNvSpPr/>
          <p:nvPr/>
        </p:nvSpPr>
        <p:spPr>
          <a:xfrm>
            <a:off x="6400800" y="3581400"/>
            <a:ext cx="4696265" cy="2431916"/>
          </a:xfrm>
          <a:prstGeom prst="roundRect">
            <a:avLst>
              <a:gd name="adj" fmla="val 16667"/>
            </a:avLst>
          </a:prstGeom>
          <a:solidFill>
            <a:schemeClr val="lt1"/>
          </a:solidFill>
          <a:ln>
            <a:noFill/>
          </a:ln>
          <a:effectLst>
            <a:outerShdw blurRad="190500" dist="228600" dir="2700000" algn="ctr">
              <a:srgbClr val="000000">
                <a:alpha val="29803"/>
              </a:srgbClr>
            </a:outerShdw>
          </a:effectLst>
        </p:spPr>
        <p:txBody>
          <a:bodyPr spcFirstLastPara="1" wrap="square" lIns="91425" tIns="45700" rIns="91425" bIns="45700" anchor="ctr" anchorCtr="0">
            <a:noAutofit/>
          </a:bodyPr>
          <a:lstStyle/>
          <a:p>
            <a:pPr marL="0" marR="0" lvl="0" indent="0" rtl="0">
              <a:spcBef>
                <a:spcPts val="0"/>
              </a:spcBef>
              <a:spcAft>
                <a:spcPts val="0"/>
              </a:spcAft>
              <a:buClr>
                <a:srgbClr val="7F7F7F"/>
              </a:buClr>
              <a:buSzPts val="2000"/>
              <a:buFont typeface="Noto Sans Symbols"/>
              <a:buNone/>
            </a:pPr>
            <a:r>
              <a:rPr lang="en-US" sz="2000" b="1"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PRESENTED BY:</a:t>
            </a:r>
          </a:p>
          <a:p>
            <a:pPr marL="0" marR="0" lvl="0" indent="0" rtl="0">
              <a:spcBef>
                <a:spcPts val="0"/>
              </a:spcBef>
              <a:spcAft>
                <a:spcPts val="0"/>
              </a:spcAft>
              <a:buClr>
                <a:srgbClr val="7F7F7F"/>
              </a:buClr>
              <a:buSzPts val="2000"/>
              <a:buFont typeface="Noto Sans Symbols"/>
              <a:buNone/>
            </a:pPr>
            <a:endParaRPr lang="en-US" sz="2000" b="1" dirty="0">
              <a:solidFill>
                <a:srgbClr val="223E4E"/>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rtl="0">
              <a:spcBef>
                <a:spcPts val="0"/>
              </a:spcBef>
              <a:spcAft>
                <a:spcPts val="0"/>
              </a:spcAft>
              <a:buClr>
                <a:srgbClr val="7F7F7F"/>
              </a:buClr>
              <a:buSzPts val="2000"/>
              <a:buFont typeface="Noto Sans Symbols"/>
              <a:buNone/>
            </a:pPr>
            <a:r>
              <a:rPr lang="en-US" sz="2000" b="1"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Mr. 	BORDA KARTIK V. (4270)</a:t>
            </a:r>
          </a:p>
          <a:p>
            <a:pPr marL="0" marR="0" lvl="0" indent="0" rtl="0">
              <a:spcBef>
                <a:spcPts val="0"/>
              </a:spcBef>
              <a:spcAft>
                <a:spcPts val="0"/>
              </a:spcAft>
              <a:buClr>
                <a:srgbClr val="7F7F7F"/>
              </a:buClr>
              <a:buSzPts val="2000"/>
              <a:buFont typeface="Noto Sans Symbols"/>
              <a:buNone/>
            </a:pPr>
            <a:r>
              <a:rPr lang="en-US" sz="2000" b="1"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 </a:t>
            </a:r>
            <a:endParaRPr dirty="0"/>
          </a:p>
          <a:p>
            <a:pPr marL="0" marR="0" lvl="0" indent="0" rtl="0">
              <a:spcBef>
                <a:spcPts val="400"/>
              </a:spcBef>
              <a:spcAft>
                <a:spcPts val="0"/>
              </a:spcAft>
              <a:buClr>
                <a:srgbClr val="7F7F7F"/>
              </a:buClr>
              <a:buSzPts val="2000"/>
              <a:buFont typeface="Noto Sans Symbols"/>
              <a:buNone/>
            </a:pPr>
            <a:r>
              <a:rPr lang="en-US" sz="2000" b="1" dirty="0">
                <a:solidFill>
                  <a:srgbClr val="223E4E"/>
                </a:solidFill>
                <a:latin typeface="Times New Roman" panose="02020603050405020304"/>
                <a:ea typeface="Times New Roman" panose="02020603050405020304"/>
                <a:cs typeface="Times New Roman" panose="02020603050405020304"/>
                <a:sym typeface="Times New Roman" panose="02020603050405020304"/>
              </a:rPr>
              <a:t>Mr. CHAUDHARY YOGESH S. (4273)</a:t>
            </a:r>
          </a:p>
          <a:p>
            <a:pPr marL="0" marR="0" lvl="0" indent="0" rtl="0">
              <a:spcBef>
                <a:spcPts val="400"/>
              </a:spcBef>
              <a:spcAft>
                <a:spcPts val="0"/>
              </a:spcAft>
              <a:buClr>
                <a:srgbClr val="7F7F7F"/>
              </a:buClr>
              <a:buSzPts val="2000"/>
              <a:buFont typeface="Noto Sans Symbols"/>
              <a:buNone/>
            </a:pPr>
            <a:endParaRPr lang="en-US" sz="2000" dirty="0"/>
          </a:p>
          <a:p>
            <a:pPr marL="0" marR="0" lvl="0" indent="0" rtl="0">
              <a:spcBef>
                <a:spcPts val="400"/>
              </a:spcBef>
              <a:spcAft>
                <a:spcPts val="0"/>
              </a:spcAft>
              <a:buClr>
                <a:srgbClr val="7F7F7F"/>
              </a:buClr>
              <a:buSzPts val="2000"/>
              <a:buFont typeface="Noto Sans Symbols"/>
              <a:buNone/>
            </a:pPr>
            <a:r>
              <a:rPr lang="en-US" sz="2000" b="1" i="0" u="none" strike="noStrike" cap="none" dirty="0">
                <a:solidFill>
                  <a:srgbClr val="223E4E"/>
                </a:solidFill>
                <a:latin typeface="Times New Roman" panose="02020603050405020304"/>
                <a:ea typeface="Century Gothic" panose="020B0502020202020204"/>
                <a:cs typeface="Times New Roman" panose="02020603050405020304"/>
                <a:sym typeface="Times New Roman" panose="02020603050405020304"/>
              </a:rPr>
              <a:t>Mr. GODHASARA HET J. (4303)</a:t>
            </a:r>
            <a:r>
              <a:rPr lang="en-US" sz="2000" b="1" dirty="0">
                <a:solidFill>
                  <a:srgbClr val="223E4E"/>
                </a:solidFill>
                <a:latin typeface="Times New Roman" panose="02020603050405020304"/>
                <a:ea typeface="Century Gothic" panose="020B0502020202020204"/>
                <a:cs typeface="Times New Roman" panose="02020603050405020304"/>
                <a:sym typeface="Times New Roman" panose="02020603050405020304"/>
              </a:rPr>
              <a:t> </a:t>
            </a:r>
            <a:endParaRPr lang="en-US" sz="2000" b="1" i="0" u="none" strike="noStrike" cap="none" dirty="0">
              <a:solidFill>
                <a:srgbClr val="223E4E"/>
              </a:solidFill>
              <a:latin typeface="Times New Roman" panose="02020603050405020304"/>
              <a:ea typeface="Century Gothic" panose="020B0502020202020204"/>
              <a:cs typeface="Times New Roman" panose="02020603050405020304"/>
              <a:sym typeface="Times New Roman" panose="02020603050405020304"/>
            </a:endParaRPr>
          </a:p>
        </p:txBody>
      </p:sp>
    </p:spTree>
    <p:extLst>
      <p:ext uri="{BB962C8B-B14F-4D97-AF65-F5344CB8AC3E}">
        <p14:creationId xmlns:p14="http://schemas.microsoft.com/office/powerpoint/2010/main" val="13196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p:tgtEl>
                                          <p:spTgt spid="8">
                                            <p:txEl>
                                              <p:pRg st="0" end="0"/>
                                            </p:txEl>
                                          </p:spTgt>
                                        </p:tgtEl>
                                        <p:attrNameLst>
                                          <p:attrName>ppt_w</p:attrName>
                                        </p:attrNameLst>
                                      </p:cBhvr>
                                      <p:tavLst>
                                        <p:tav tm="0">
                                          <p:val>
                                            <p:fltVal val="0"/>
                                          </p:val>
                                        </p:tav>
                                        <p:tav tm="100000">
                                          <p:val>
                                            <p:strVal val="#ppt_w"/>
                                          </p:val>
                                        </p:tav>
                                      </p:tavLst>
                                    </p:anim>
                                    <p:anim calcmode="lin" valueType="num">
                                      <p:cBhvr additive="base">
                                        <p:cTn id="8" dur="500"/>
                                        <p:tgtEl>
                                          <p:spTgt spid="8">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ppt_w</p:attrName>
                                        </p:attrNameLst>
                                      </p:cBhvr>
                                      <p:tavLst>
                                        <p:tav tm="0">
                                          <p:val>
                                            <p:fltVal val="0"/>
                                          </p:val>
                                        </p:tav>
                                        <p:tav tm="100000">
                                          <p:val>
                                            <p:strVal val="#ppt_w"/>
                                          </p:val>
                                        </p:tav>
                                      </p:tavLst>
                                    </p:anim>
                                    <p:anim calcmode="lin" valueType="num">
                                      <p:cBhvr additive="base">
                                        <p:cTn id="12" dur="500"/>
                                        <p:tgtEl>
                                          <p:spTgt spid="9"/>
                                        </p:tgtEl>
                                        <p:attrNameLst>
                                          <p:attrName>ppt_h</p:attrName>
                                        </p:attrNameLst>
                                      </p:cBhvr>
                                      <p:tavLst>
                                        <p:tav tm="0">
                                          <p:val>
                                            <p:fltVal val="0"/>
                                          </p:val>
                                        </p:tav>
                                        <p:tav tm="100000">
                                          <p:val>
                                            <p:strVal val="#ppt_h"/>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p:tgtEl>
                                          <p:spTgt spid="9">
                                            <p:txEl>
                                              <p:pRg st="2" end="2"/>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p:tgtEl>
                                          <p:spTgt spid="9">
                                            <p:txEl>
                                              <p:pRg st="0" end="0"/>
                                            </p:txEl>
                                          </p:spTgt>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p:tgtEl>
                                          <p:spTgt spid="9">
                                            <p:txEl>
                                              <p:pRg st="3" end="3"/>
                                            </p:txEl>
                                          </p:spTgt>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 calcmode="lin" valueType="num">
                                      <p:cBhvr additive="base">
                                        <p:cTn id="24" dur="500"/>
                                        <p:tgtEl>
                                          <p:spTgt spid="9">
                                            <p:txEl>
                                              <p:pRg st="4" end="4"/>
                                            </p:txEl>
                                          </p:spTgt>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5C9ADF-F774-4AF9-B30C-3BFC03D220EB}"/>
              </a:ext>
            </a:extLst>
          </p:cNvPr>
          <p:cNvSpPr txBox="1"/>
          <p:nvPr/>
        </p:nvSpPr>
        <p:spPr>
          <a:xfrm>
            <a:off x="990600" y="762000"/>
            <a:ext cx="2667000" cy="523220"/>
          </a:xfrm>
          <a:prstGeom prst="rect">
            <a:avLst/>
          </a:prstGeom>
          <a:noFill/>
        </p:spPr>
        <p:txBody>
          <a:bodyPr wrap="square" rtlCol="0">
            <a:spAutoFit/>
          </a:bodyPr>
          <a:lstStyle/>
          <a:p>
            <a:pPr marL="285750" indent="-28575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JQUERY</a:t>
            </a:r>
          </a:p>
        </p:txBody>
      </p:sp>
      <p:sp>
        <p:nvSpPr>
          <p:cNvPr id="3" name="TextBox 2">
            <a:extLst>
              <a:ext uri="{FF2B5EF4-FFF2-40B4-BE49-F238E27FC236}">
                <a16:creationId xmlns:a16="http://schemas.microsoft.com/office/drawing/2014/main" id="{EFEF0E8B-BAE3-4D35-B260-E4B7D4A17E21}"/>
              </a:ext>
            </a:extLst>
          </p:cNvPr>
          <p:cNvSpPr txBox="1"/>
          <p:nvPr/>
        </p:nvSpPr>
        <p:spPr>
          <a:xfrm flipH="1">
            <a:off x="1523997" y="1524000"/>
            <a:ext cx="9220202"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jQuery is a JavaScript library designed to simplify HTML DOM tree traversal and manipulation, as well as event handling, CSS animations, and Ajax. It is free, open-source software using the permissive MIT License.</a:t>
            </a:r>
          </a:p>
          <a:p>
            <a:pPr algn="just"/>
            <a:r>
              <a:rPr lang="en-US" dirty="0">
                <a:latin typeface="Times New Roman" panose="02020603050405020304" pitchFamily="18" charset="0"/>
                <a:cs typeface="Times New Roman" panose="02020603050405020304" pitchFamily="18" charset="0"/>
              </a:rPr>
              <a:t>As of August 2022, jQuery is used by 77% of the 10 million most popular websites. Web analysis indicates that it is the most widely deployed JavaScript library by a large margin, having at least three to four times more usage than any other JavaScript library.</a:t>
            </a:r>
          </a:p>
        </p:txBody>
      </p:sp>
      <p:sp>
        <p:nvSpPr>
          <p:cNvPr id="7" name="Rectangle 6">
            <a:extLst>
              <a:ext uri="{FF2B5EF4-FFF2-40B4-BE49-F238E27FC236}">
                <a16:creationId xmlns:a16="http://schemas.microsoft.com/office/drawing/2014/main" id="{BCB31DD9-22C7-401C-9268-16ECDFDE869B}"/>
              </a:ext>
            </a:extLst>
          </p:cNvPr>
          <p:cNvSpPr/>
          <p:nvPr/>
        </p:nvSpPr>
        <p:spPr>
          <a:xfrm>
            <a:off x="1219200" y="3579675"/>
            <a:ext cx="2438400" cy="369332"/>
          </a:xfrm>
          <a:prstGeom prst="rect">
            <a:avLst/>
          </a:prstGeom>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Why </a:t>
            </a:r>
            <a:r>
              <a:rPr lang="en-US" b="1" dirty="0" err="1">
                <a:latin typeface="Times New Roman" panose="02020603050405020304" pitchFamily="18" charset="0"/>
                <a:cs typeface="Times New Roman" panose="02020603050405020304" pitchFamily="18" charset="0"/>
              </a:rPr>
              <a:t>JQuery</a:t>
            </a:r>
            <a:r>
              <a:rPr lang="en-US" b="1" dirty="0">
                <a:latin typeface="Times New Roman" panose="02020603050405020304" pitchFamily="18" charset="0"/>
                <a:cs typeface="Times New Roman" panose="02020603050405020304" pitchFamily="18" charset="0"/>
              </a:rPr>
              <a:t> </a:t>
            </a:r>
          </a:p>
        </p:txBody>
      </p:sp>
      <p:sp>
        <p:nvSpPr>
          <p:cNvPr id="9" name="Rectangle 8">
            <a:extLst>
              <a:ext uri="{FF2B5EF4-FFF2-40B4-BE49-F238E27FC236}">
                <a16:creationId xmlns:a16="http://schemas.microsoft.com/office/drawing/2014/main" id="{4F31B03D-1D24-41CA-8505-121C145627B3}"/>
              </a:ext>
            </a:extLst>
          </p:cNvPr>
          <p:cNvSpPr/>
          <p:nvPr/>
        </p:nvSpPr>
        <p:spPr>
          <a:xfrm>
            <a:off x="1981200" y="4114800"/>
            <a:ext cx="6096000" cy="1754326"/>
          </a:xfrm>
          <a:prstGeom prst="rect">
            <a:avLst/>
          </a:prstGeom>
        </p:spPr>
        <p:txBody>
          <a:bodyPr>
            <a:spAutoFit/>
          </a:bodyPr>
          <a:lstStyle/>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are lots of other JavaScript libraries out there, but jQuery is probably the most popular, and also the most extendable.</a:t>
            </a:r>
          </a:p>
          <a:p>
            <a:pPr marL="285750" lvl="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jQuery is a lightweight, "write less, do more", JavaScript library.</a:t>
            </a:r>
          </a:p>
        </p:txBody>
      </p:sp>
    </p:spTree>
    <p:extLst>
      <p:ext uri="{BB962C8B-B14F-4D97-AF65-F5344CB8AC3E}">
        <p14:creationId xmlns:p14="http://schemas.microsoft.com/office/powerpoint/2010/main" val="410014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00FC-C795-F6C0-956A-C120DC3907F6}"/>
              </a:ext>
            </a:extLst>
          </p:cNvPr>
          <p:cNvSpPr>
            <a:spLocks noGrp="1"/>
          </p:cNvSpPr>
          <p:nvPr>
            <p:ph type="title"/>
          </p:nvPr>
        </p:nvSpPr>
        <p:spPr/>
        <p:txBody>
          <a:bodyPr/>
          <a:lstStyle/>
          <a:p>
            <a:pPr algn="ctr">
              <a:spcBef>
                <a:spcPts val="1200"/>
              </a:spcBef>
              <a:spcAft>
                <a:spcPts val="1200"/>
              </a:spcAft>
            </a:pPr>
            <a:r>
              <a:rPr lang="en-US" b="1" dirty="0">
                <a:solidFill>
                  <a:schemeClr val="accent2"/>
                </a:solidFill>
                <a:latin typeface="Times New Roman" panose="02020603050405020304" pitchFamily="18" charset="0"/>
                <a:cs typeface="Times New Roman" panose="02020603050405020304" pitchFamily="18" charset="0"/>
              </a:rPr>
              <a:t>E</a:t>
            </a:r>
            <a:r>
              <a:rPr lang="en-US" b="1" dirty="0">
                <a:solidFill>
                  <a:schemeClr val="tx1"/>
                </a:solidFill>
                <a:latin typeface="Times New Roman" panose="02020603050405020304" pitchFamily="18" charset="0"/>
                <a:cs typeface="Times New Roman" panose="02020603050405020304" pitchFamily="18" charset="0"/>
              </a:rPr>
              <a:t>xisting </a:t>
            </a:r>
            <a:r>
              <a:rPr lang="en-US" b="1" dirty="0">
                <a:solidFill>
                  <a:schemeClr val="accent2"/>
                </a:solidFill>
                <a:latin typeface="Times New Roman" panose="02020603050405020304" pitchFamily="18" charset="0"/>
                <a:cs typeface="Times New Roman" panose="02020603050405020304" pitchFamily="18" charset="0"/>
              </a:rPr>
              <a:t>s</a:t>
            </a:r>
            <a:r>
              <a:rPr lang="en-US" b="1" dirty="0">
                <a:solidFill>
                  <a:schemeClr val="tx1"/>
                </a:solidFill>
                <a:latin typeface="Times New Roman" panose="02020603050405020304" pitchFamily="18" charset="0"/>
                <a:cs typeface="Times New Roman" panose="02020603050405020304" pitchFamily="18" charset="0"/>
              </a:rPr>
              <a:t>ystem</a:t>
            </a:r>
          </a:p>
        </p:txBody>
      </p:sp>
      <p:sp>
        <p:nvSpPr>
          <p:cNvPr id="4" name="Rectangle 3">
            <a:extLst>
              <a:ext uri="{FF2B5EF4-FFF2-40B4-BE49-F238E27FC236}">
                <a16:creationId xmlns:a16="http://schemas.microsoft.com/office/drawing/2014/main" id="{F5FFDBC3-58A6-487B-B566-CF2F75F77307}"/>
              </a:ext>
            </a:extLst>
          </p:cNvPr>
          <p:cNvSpPr/>
          <p:nvPr/>
        </p:nvSpPr>
        <p:spPr>
          <a:xfrm>
            <a:off x="1981200" y="2551837"/>
            <a:ext cx="8229600" cy="1477328"/>
          </a:xfrm>
          <a:prstGeom prst="rect">
            <a:avLst/>
          </a:prstGeom>
        </p:spPr>
        <p:txBody>
          <a:bodyPr wrap="square">
            <a:spAutoFit/>
          </a:bodyPr>
          <a:lstStyle/>
          <a:p>
            <a:pPr marL="342900" indent="-342900" algn="just">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Nowadays, College Campus handled events manually, so all kind of events are handling manually in paper work by each branch, and Its complicated to manage record of particular events. There is no system to check the past expenses on any event. To do this they have to check register and this task is very time consuming and tiresome.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80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707886"/>
          </a:xfrm>
          <a:prstGeom prst="rect">
            <a:avLst/>
          </a:prstGeom>
          <a:noFill/>
        </p:spPr>
        <p:txBody>
          <a:bodyPr wrap="square">
            <a:spAutoFit/>
          </a:bodyPr>
          <a:lstStyle/>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N</a:t>
            </a:r>
            <a:r>
              <a:rPr lang="en-US" sz="4000" b="1" dirty="0">
                <a:latin typeface="Times New Roman" panose="02020603050405020304" pitchFamily="18" charset="0"/>
                <a:cs typeface="Times New Roman" panose="02020603050405020304" pitchFamily="18" charset="0"/>
              </a:rPr>
              <a:t>EED </a:t>
            </a:r>
            <a:r>
              <a:rPr lang="en-US" sz="4000" b="1" dirty="0">
                <a:solidFill>
                  <a:schemeClr val="accent2"/>
                </a:solidFill>
                <a:latin typeface="Times New Roman" panose="02020603050405020304" pitchFamily="18" charset="0"/>
                <a:cs typeface="Times New Roman" panose="02020603050405020304" pitchFamily="18" charset="0"/>
              </a:rPr>
              <a:t>F</a:t>
            </a:r>
            <a:r>
              <a:rPr lang="en-US" sz="4000" b="1" dirty="0">
                <a:latin typeface="Times New Roman" panose="02020603050405020304" pitchFamily="18" charset="0"/>
                <a:cs typeface="Times New Roman" panose="02020603050405020304" pitchFamily="18" charset="0"/>
              </a:rPr>
              <a:t>OR </a:t>
            </a:r>
            <a:r>
              <a:rPr lang="en-US" sz="4000" b="1" dirty="0">
                <a:solidFill>
                  <a:schemeClr val="accent2"/>
                </a:solidFill>
                <a:latin typeface="Times New Roman" panose="02020603050405020304" pitchFamily="18" charset="0"/>
                <a:cs typeface="Times New Roman" panose="02020603050405020304" pitchFamily="18" charset="0"/>
              </a:rPr>
              <a:t>T</a:t>
            </a:r>
            <a:r>
              <a:rPr lang="en-US" sz="4000" b="1" dirty="0">
                <a:latin typeface="Times New Roman" panose="02020603050405020304" pitchFamily="18" charset="0"/>
                <a:cs typeface="Times New Roman" panose="02020603050405020304" pitchFamily="18" charset="0"/>
              </a:rPr>
              <a:t>HE </a:t>
            </a:r>
            <a:r>
              <a:rPr lang="en-US" sz="4000" b="1" dirty="0">
                <a:solidFill>
                  <a:schemeClr val="accent2"/>
                </a:solidFill>
                <a:latin typeface="Times New Roman" panose="02020603050405020304" pitchFamily="18" charset="0"/>
                <a:cs typeface="Times New Roman" panose="02020603050405020304" pitchFamily="18" charset="0"/>
              </a:rPr>
              <a:t>N</a:t>
            </a:r>
            <a:r>
              <a:rPr lang="en-US" sz="4000" b="1" dirty="0">
                <a:latin typeface="Times New Roman" panose="02020603050405020304" pitchFamily="18" charset="0"/>
                <a:cs typeface="Times New Roman" panose="02020603050405020304" pitchFamily="18" charset="0"/>
              </a:rPr>
              <a:t>EW </a:t>
            </a:r>
            <a:r>
              <a:rPr lang="en-US" sz="4000" b="1" dirty="0">
                <a:solidFill>
                  <a:schemeClr val="accent2"/>
                </a:solidFill>
                <a:latin typeface="Times New Roman" panose="02020603050405020304" pitchFamily="18" charset="0"/>
                <a:cs typeface="Times New Roman" panose="02020603050405020304" pitchFamily="18" charset="0"/>
              </a:rPr>
              <a:t>S</a:t>
            </a:r>
            <a:r>
              <a:rPr lang="en-US" sz="4000" b="1" dirty="0">
                <a:latin typeface="Times New Roman" panose="02020603050405020304" pitchFamily="18" charset="0"/>
                <a:cs typeface="Times New Roman" panose="02020603050405020304" pitchFamily="18" charset="0"/>
              </a:rPr>
              <a:t>YSTEM</a:t>
            </a:r>
          </a:p>
        </p:txBody>
      </p:sp>
      <p:sp>
        <p:nvSpPr>
          <p:cNvPr id="2" name="Rectangle 1">
            <a:extLst>
              <a:ext uri="{FF2B5EF4-FFF2-40B4-BE49-F238E27FC236}">
                <a16:creationId xmlns:a16="http://schemas.microsoft.com/office/drawing/2014/main" id="{2025B60D-690E-44D6-A6DA-FB175398942D}"/>
              </a:ext>
            </a:extLst>
          </p:cNvPr>
          <p:cNvSpPr/>
          <p:nvPr/>
        </p:nvSpPr>
        <p:spPr>
          <a:xfrm>
            <a:off x="1828800" y="2690336"/>
            <a:ext cx="8305800" cy="1477328"/>
          </a:xfrm>
          <a:prstGeom prst="rect">
            <a:avLst/>
          </a:prstGeom>
        </p:spPr>
        <p:txBody>
          <a:bodyPr wrap="square">
            <a:spAutoFit/>
          </a:bodyPr>
          <a:lstStyle/>
          <a:p>
            <a:pPr marL="342900" lvl="0" indent="-342900" algn="just">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an Existing system providing a functionality to handle Shree Uttar Gujarat BCA College manually but there should be functionality to manage it online. This provides a single platform that can be used to handle several College Campus Events of different branches like Business and Computer </a:t>
            </a:r>
            <a:r>
              <a:rPr lang="en-US" dirty="0">
                <a:latin typeface="Times New Roman" panose="02020603050405020304" pitchFamily="18" charset="0"/>
                <a:cs typeface="Times New Roman" panose="02020603050405020304" pitchFamily="18" charset="0"/>
              </a:rPr>
              <a:t>Science</a:t>
            </a:r>
            <a:r>
              <a:rPr lang="en-GB" dirty="0">
                <a:latin typeface="Times New Roman" panose="02020603050405020304" pitchFamily="18" charset="0"/>
                <a:cs typeface="Times New Roman" panose="02020603050405020304" pitchFamily="18" charset="0"/>
              </a:rPr>
              <a:t> Event, Sport Event of College Campus of  BCA department.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7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707886"/>
          </a:xfrm>
          <a:prstGeom prst="rect">
            <a:avLst/>
          </a:prstGeom>
          <a:noFill/>
        </p:spPr>
        <p:txBody>
          <a:bodyPr wrap="square">
            <a:spAutoFit/>
          </a:bodyPr>
          <a:lstStyle/>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O</a:t>
            </a:r>
            <a:r>
              <a:rPr lang="en-US" sz="4000" b="1" dirty="0">
                <a:latin typeface="Times New Roman" panose="02020603050405020304" pitchFamily="18" charset="0"/>
                <a:cs typeface="Times New Roman" panose="02020603050405020304" pitchFamily="18" charset="0"/>
              </a:rPr>
              <a:t>BJECTIVES </a:t>
            </a:r>
            <a:r>
              <a:rPr lang="en-US" sz="4000" b="1" dirty="0">
                <a:solidFill>
                  <a:schemeClr val="accent2"/>
                </a:solidFill>
                <a:latin typeface="Times New Roman" panose="02020603050405020304" pitchFamily="18" charset="0"/>
                <a:cs typeface="Times New Roman" panose="02020603050405020304" pitchFamily="18" charset="0"/>
              </a:rPr>
              <a:t>O</a:t>
            </a:r>
            <a:r>
              <a:rPr lang="en-US" sz="4000" b="1" dirty="0">
                <a:latin typeface="Times New Roman" panose="02020603050405020304" pitchFamily="18" charset="0"/>
                <a:cs typeface="Times New Roman" panose="02020603050405020304" pitchFamily="18" charset="0"/>
              </a:rPr>
              <a:t>F </a:t>
            </a:r>
            <a:r>
              <a:rPr lang="en-US" sz="4000" b="1" dirty="0">
                <a:solidFill>
                  <a:schemeClr val="accent2"/>
                </a:solidFill>
                <a:latin typeface="Times New Roman" panose="02020603050405020304" pitchFamily="18" charset="0"/>
                <a:cs typeface="Times New Roman" panose="02020603050405020304" pitchFamily="18" charset="0"/>
              </a:rPr>
              <a:t>S</a:t>
            </a:r>
            <a:r>
              <a:rPr lang="en-US" sz="4000" b="1" dirty="0">
                <a:latin typeface="Times New Roman" panose="02020603050405020304" pitchFamily="18" charset="0"/>
                <a:cs typeface="Times New Roman" panose="02020603050405020304" pitchFamily="18" charset="0"/>
              </a:rPr>
              <a:t>YSTEM</a:t>
            </a:r>
          </a:p>
        </p:txBody>
      </p:sp>
      <p:sp>
        <p:nvSpPr>
          <p:cNvPr id="3" name="Rectangle 2">
            <a:extLst>
              <a:ext uri="{FF2B5EF4-FFF2-40B4-BE49-F238E27FC236}">
                <a16:creationId xmlns:a16="http://schemas.microsoft.com/office/drawing/2014/main" id="{3FA2F746-FA4C-4456-A83F-1F8FBAE91A10}"/>
              </a:ext>
            </a:extLst>
          </p:cNvPr>
          <p:cNvSpPr/>
          <p:nvPr/>
        </p:nvSpPr>
        <p:spPr>
          <a:xfrm>
            <a:off x="2171700" y="2286000"/>
            <a:ext cx="7848600" cy="3693319"/>
          </a:xfrm>
          <a:prstGeom prst="rect">
            <a:avLst/>
          </a:prstGeom>
        </p:spPr>
        <p:txBody>
          <a:bodyPr wrap="square">
            <a:spAutoFit/>
          </a:bodyPr>
          <a:lstStyle/>
          <a:p>
            <a:pPr marL="342900" lvl="0" indent="-34290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To manage user’s role, Groups, events, sub events of events, users.</a:t>
            </a:r>
          </a:p>
          <a:p>
            <a:pPr lvl="0"/>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To handle different Branches, Streams and Divisions.</a:t>
            </a:r>
          </a:p>
          <a:p>
            <a:endParaRPr lang="en-GB" dirty="0">
              <a:latin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To Manage Guests, Guests invitations, Reminders to guests for specific event, Events Venues, Events Expense, Sub Events Expense, Total Expense.</a:t>
            </a:r>
          </a:p>
          <a:p>
            <a:pPr lvl="0"/>
            <a:endParaRPr lang="en-I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Dynamic scheduling Generation for Sub Events and Attendance Management for Specific Event Scheduling, Notification Reminder to Student for practice Schedule.</a:t>
            </a:r>
          </a:p>
          <a:p>
            <a:endParaRPr lang="en-US" dirty="0">
              <a:latin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To Manage Previous Year Events records, To Manage Prize Distribution of VNSGU Rankers.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50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707886"/>
          </a:xfrm>
          <a:prstGeom prst="rect">
            <a:avLst/>
          </a:prstGeom>
          <a:noFill/>
        </p:spPr>
        <p:txBody>
          <a:bodyPr wrap="square">
            <a:spAutoFit/>
          </a:bodyPr>
          <a:lstStyle/>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C</a:t>
            </a:r>
            <a:r>
              <a:rPr lang="en-US" sz="4000" b="1" dirty="0">
                <a:latin typeface="Times New Roman" panose="02020603050405020304" pitchFamily="18" charset="0"/>
                <a:cs typeface="Times New Roman" panose="02020603050405020304" pitchFamily="18" charset="0"/>
              </a:rPr>
              <a:t>ORE</a:t>
            </a:r>
            <a:r>
              <a:rPr lang="en-US" sz="4000" b="1" dirty="0">
                <a:solidFill>
                  <a:schemeClr val="accent2"/>
                </a:solidFill>
                <a:latin typeface="Times New Roman" panose="02020603050405020304" pitchFamily="18" charset="0"/>
                <a:cs typeface="Times New Roman" panose="02020603050405020304" pitchFamily="18" charset="0"/>
              </a:rPr>
              <a:t> C</a:t>
            </a:r>
            <a:r>
              <a:rPr lang="en-US" sz="4000" b="1" dirty="0">
                <a:latin typeface="Times New Roman" panose="02020603050405020304" pitchFamily="18" charset="0"/>
                <a:cs typeface="Times New Roman" panose="02020603050405020304" pitchFamily="18" charset="0"/>
              </a:rPr>
              <a:t>OMPONENTS</a:t>
            </a:r>
          </a:p>
        </p:txBody>
      </p:sp>
      <p:sp>
        <p:nvSpPr>
          <p:cNvPr id="2" name="Rectangle 1">
            <a:extLst>
              <a:ext uri="{FF2B5EF4-FFF2-40B4-BE49-F238E27FC236}">
                <a16:creationId xmlns:a16="http://schemas.microsoft.com/office/drawing/2014/main" id="{15C40A6B-F31C-4AEC-83A5-4DAC33B86A99}"/>
              </a:ext>
            </a:extLst>
          </p:cNvPr>
          <p:cNvSpPr/>
          <p:nvPr/>
        </p:nvSpPr>
        <p:spPr>
          <a:xfrm>
            <a:off x="3429000" y="1905000"/>
            <a:ext cx="6096000" cy="4524315"/>
          </a:xfrm>
          <a:prstGeom prst="rect">
            <a:avLst/>
          </a:prstGeom>
        </p:spPr>
        <p:txBody>
          <a:bodyPr>
            <a:spAutoFit/>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Users</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Events</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Sub-Events</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Branches</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Role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Venue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Attendance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Practice Session Scheduling</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Event Registration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Scheduling</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Expense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Invitation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Manage Guest</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Registration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Login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Change / Forgot Password</a:t>
            </a:r>
          </a:p>
        </p:txBody>
      </p:sp>
    </p:spTree>
    <p:extLst>
      <p:ext uri="{BB962C8B-B14F-4D97-AF65-F5344CB8AC3E}">
        <p14:creationId xmlns:p14="http://schemas.microsoft.com/office/powerpoint/2010/main" val="1892385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rmAutofit fontScale="90000"/>
          </a:bodyPr>
          <a:lstStyle/>
          <a:p>
            <a:pPr algn="ctr"/>
            <a:r>
              <a:rPr lang="en-US" b="1" dirty="0">
                <a:solidFill>
                  <a:schemeClr val="accent2"/>
                </a:solidFill>
                <a:latin typeface="Times New Roman" panose="02020603050405020304" pitchFamily="18" charset="0"/>
                <a:cs typeface="Times New Roman" panose="02020603050405020304" pitchFamily="18" charset="0"/>
              </a:rPr>
              <a:t>T</a:t>
            </a:r>
            <a:r>
              <a:rPr lang="en-US" b="1" dirty="0">
                <a:solidFill>
                  <a:schemeClr val="tx1"/>
                </a:solidFill>
                <a:latin typeface="Times New Roman" panose="02020603050405020304" pitchFamily="18" charset="0"/>
                <a:cs typeface="Times New Roman" panose="02020603050405020304" pitchFamily="18" charset="0"/>
              </a:rPr>
              <a:t>argeted </a:t>
            </a:r>
            <a:r>
              <a:rPr lang="en-US" b="1" dirty="0">
                <a:solidFill>
                  <a:schemeClr val="accent2"/>
                </a:solidFill>
                <a:latin typeface="Times New Roman" panose="02020603050405020304" pitchFamily="18" charset="0"/>
                <a:cs typeface="Times New Roman" panose="02020603050405020304" pitchFamily="18" charset="0"/>
              </a:rPr>
              <a:t>u</a:t>
            </a:r>
            <a:r>
              <a:rPr lang="en-US" b="1" dirty="0">
                <a:solidFill>
                  <a:schemeClr val="tx1"/>
                </a:solidFill>
                <a:latin typeface="Times New Roman" panose="02020603050405020304" pitchFamily="18" charset="0"/>
                <a:cs typeface="Times New Roman" panose="02020603050405020304" pitchFamily="18" charset="0"/>
              </a:rPr>
              <a:t>sers/</a:t>
            </a:r>
            <a:r>
              <a:rPr lang="en-US" b="1" dirty="0">
                <a:solidFill>
                  <a:schemeClr val="accent2"/>
                </a:solidFill>
                <a:latin typeface="Times New Roman" panose="02020603050405020304" pitchFamily="18" charset="0"/>
                <a:cs typeface="Times New Roman" panose="02020603050405020304" pitchFamily="18" charset="0"/>
              </a:rPr>
              <a:t>r</a:t>
            </a:r>
            <a:r>
              <a:rPr lang="en-US" b="1" dirty="0">
                <a:solidFill>
                  <a:schemeClr val="tx1"/>
                </a:solidFill>
                <a:latin typeface="Times New Roman" panose="02020603050405020304" pitchFamily="18" charset="0"/>
                <a:cs typeface="Times New Roman" panose="02020603050405020304" pitchFamily="18" charset="0"/>
              </a:rPr>
              <a:t>oles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D5E2604-04A9-43C5-BC93-A53B5F5527B0}"/>
              </a:ext>
            </a:extLst>
          </p:cNvPr>
          <p:cNvGraphicFramePr>
            <a:graphicFrameLocks noGrp="1"/>
          </p:cNvGraphicFramePr>
          <p:nvPr>
            <p:extLst>
              <p:ext uri="{D42A27DB-BD31-4B8C-83A1-F6EECF244321}">
                <p14:modId xmlns:p14="http://schemas.microsoft.com/office/powerpoint/2010/main" val="1088458103"/>
              </p:ext>
            </p:extLst>
          </p:nvPr>
        </p:nvGraphicFramePr>
        <p:xfrm>
          <a:off x="549275" y="1905000"/>
          <a:ext cx="11109326" cy="4724399"/>
        </p:xfrm>
        <a:graphic>
          <a:graphicData uri="http://schemas.openxmlformats.org/drawingml/2006/table">
            <a:tbl>
              <a:tblPr firstRow="1" bandRow="1">
                <a:tableStyleId>{C4B1156A-380E-4F78-BDF5-A606A8083BF9}</a:tableStyleId>
              </a:tblPr>
              <a:tblGrid>
                <a:gridCol w="2683514">
                  <a:extLst>
                    <a:ext uri="{9D8B030D-6E8A-4147-A177-3AD203B41FA5}">
                      <a16:colId xmlns:a16="http://schemas.microsoft.com/office/drawing/2014/main" val="89605121"/>
                    </a:ext>
                  </a:extLst>
                </a:gridCol>
                <a:gridCol w="8425812">
                  <a:extLst>
                    <a:ext uri="{9D8B030D-6E8A-4147-A177-3AD203B41FA5}">
                      <a16:colId xmlns:a16="http://schemas.microsoft.com/office/drawing/2014/main" val="859264888"/>
                    </a:ext>
                  </a:extLst>
                </a:gridCol>
              </a:tblGrid>
              <a:tr h="464133">
                <a:tc>
                  <a:txBody>
                    <a:bodyPr/>
                    <a:lstStyle/>
                    <a:p>
                      <a:pPr>
                        <a:buNone/>
                      </a:pPr>
                      <a:r>
                        <a:rPr lang="en-US" sz="2000" dirty="0">
                          <a:latin typeface="Times New Roman" panose="02020603050405020304" pitchFamily="18" charset="0"/>
                          <a:cs typeface="Times New Roman" panose="02020603050405020304" pitchFamily="18" charset="0"/>
                        </a:rPr>
                        <a:t>Users</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Functionality</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7322174"/>
                  </a:ext>
                </a:extLst>
              </a:tr>
              <a:tr h="1664381">
                <a:tc>
                  <a:txBody>
                    <a:bodyPr/>
                    <a:lstStyle/>
                    <a:p>
                      <a:pPr>
                        <a:buNone/>
                      </a:pPr>
                      <a:r>
                        <a:rPr lang="en-US" sz="2000" dirty="0">
                          <a:latin typeface="Times New Roman" panose="02020603050405020304" pitchFamily="18" charset="0"/>
                          <a:cs typeface="Times New Roman" panose="02020603050405020304" pitchFamily="18" charset="0"/>
                        </a:rPr>
                        <a:t>Admin</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Manage Users, Manage Events, Manage Sub-Events, Manage Branches, Manage Role, Manage Venue, Manage Attendance, Manage Expense, Manage Scheduling, Manage Practice Session Scheduling, Manage Event Registration, Manage Invitation, Manage Guest</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6354956"/>
                  </a:ext>
                </a:extLst>
              </a:tr>
              <a:tr h="871818">
                <a:tc>
                  <a:txBody>
                    <a:bodyPr/>
                    <a:lstStyle/>
                    <a:p>
                      <a:pPr>
                        <a:buNone/>
                      </a:pPr>
                      <a:r>
                        <a:rPr lang="en-US" sz="2000">
                          <a:latin typeface="Times New Roman" panose="02020603050405020304" pitchFamily="18" charset="0"/>
                          <a:cs typeface="Times New Roman" panose="02020603050405020304" pitchFamily="18" charset="0"/>
                        </a:rPr>
                        <a:t>Event Handler</a:t>
                      </a:r>
                      <a:endParaRPr lang="en-US" sz="200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Manage Event Registration, Manage Expense, Manage Scheduling, Manage Practice Session Scheduling</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0093579"/>
                  </a:ext>
                </a:extLst>
              </a:tr>
              <a:tr h="629745">
                <a:tc>
                  <a:txBody>
                    <a:bodyPr/>
                    <a:lstStyle/>
                    <a:p>
                      <a:pPr>
                        <a:buNone/>
                      </a:pPr>
                      <a:r>
                        <a:rPr lang="en-US" sz="2000">
                          <a:latin typeface="Times New Roman" panose="02020603050405020304" pitchFamily="18" charset="0"/>
                          <a:cs typeface="Times New Roman" panose="02020603050405020304" pitchFamily="18" charset="0"/>
                        </a:rPr>
                        <a:t>Faculty Coordinator</a:t>
                      </a:r>
                      <a:endParaRPr lang="en-US" sz="200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Add Expense, Add Attendance</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7366176"/>
                  </a:ext>
                </a:extLst>
              </a:tr>
              <a:tr h="464577">
                <a:tc>
                  <a:txBody>
                    <a:bodyPr/>
                    <a:lstStyle/>
                    <a:p>
                      <a:pPr>
                        <a:buNone/>
                      </a:pPr>
                      <a:r>
                        <a:rPr lang="en-US" sz="2000">
                          <a:latin typeface="Times New Roman" panose="02020603050405020304" pitchFamily="18" charset="0"/>
                          <a:cs typeface="Times New Roman" panose="02020603050405020304" pitchFamily="18" charset="0"/>
                        </a:rPr>
                        <a:t>Student</a:t>
                      </a:r>
                      <a:endParaRPr lang="en-US" sz="200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Registration for Event</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6486937"/>
                  </a:ext>
                </a:extLst>
              </a:tr>
              <a:tr h="629745">
                <a:tc>
                  <a:txBody>
                    <a:bodyPr/>
                    <a:lstStyle/>
                    <a:p>
                      <a:pPr>
                        <a:buNone/>
                      </a:pPr>
                      <a:r>
                        <a:rPr lang="en-US" sz="2000">
                          <a:latin typeface="Times New Roman" panose="02020603050405020304" pitchFamily="18" charset="0"/>
                          <a:cs typeface="Times New Roman" panose="02020603050405020304" pitchFamily="18" charset="0"/>
                        </a:rPr>
                        <a:t>Student Coordinator</a:t>
                      </a:r>
                      <a:endParaRPr lang="en-US" sz="2000">
                        <a:solidFill>
                          <a:schemeClr val="tx1"/>
                        </a:solidFill>
                        <a:latin typeface="Times New Roman" panose="02020603050405020304" pitchFamily="18" charset="0"/>
                        <a:cs typeface="Times New Roman" panose="02020603050405020304" pitchFamily="18" charset="0"/>
                      </a:endParaRPr>
                    </a:p>
                  </a:txBody>
                  <a:tcPr/>
                </a:tc>
                <a:tc>
                  <a:txBody>
                    <a:bodyPr/>
                    <a:lstStyle/>
                    <a:p>
                      <a:pPr>
                        <a:buNone/>
                      </a:pPr>
                      <a:r>
                        <a:rPr lang="en-US" sz="2000" dirty="0">
                          <a:latin typeface="Times New Roman" panose="02020603050405020304" pitchFamily="18" charset="0"/>
                          <a:cs typeface="Times New Roman" panose="02020603050405020304" pitchFamily="18" charset="0"/>
                        </a:rPr>
                        <a:t>Registration for Event, Add Expense, Add Attendance</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530809"/>
                  </a:ext>
                </a:extLst>
              </a:tr>
            </a:tbl>
          </a:graphicData>
        </a:graphic>
      </p:graphicFrame>
    </p:spTree>
    <p:extLst>
      <p:ext uri="{BB962C8B-B14F-4D97-AF65-F5344CB8AC3E}">
        <p14:creationId xmlns:p14="http://schemas.microsoft.com/office/powerpoint/2010/main" val="26318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rmAutofit fontScale="90000"/>
          </a:bodyPr>
          <a:lstStyle/>
          <a:p>
            <a:pPr algn="ctr">
              <a:spcBef>
                <a:spcPts val="1200"/>
              </a:spcBef>
              <a:spcAft>
                <a:spcPts val="1200"/>
              </a:spcAft>
            </a:pP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r>
              <a:rPr lang="en-US" sz="4400" b="1" dirty="0">
                <a:solidFill>
                  <a:schemeClr val="accent2"/>
                </a:solidFill>
                <a:latin typeface="Times New Roman" panose="02020603050405020304" pitchFamily="18" charset="0"/>
                <a:cs typeface="Times New Roman" panose="02020603050405020304" pitchFamily="18" charset="0"/>
              </a:rPr>
              <a:t>D</a:t>
            </a:r>
            <a:r>
              <a:rPr lang="en-US" sz="4400" b="1" dirty="0">
                <a:solidFill>
                  <a:schemeClr val="tx1"/>
                </a:solidFill>
                <a:latin typeface="Times New Roman" panose="02020603050405020304" pitchFamily="18" charset="0"/>
                <a:cs typeface="Times New Roman" panose="02020603050405020304" pitchFamily="18" charset="0"/>
              </a:rPr>
              <a:t>ATA</a:t>
            </a:r>
            <a:r>
              <a:rPr lang="en-US" b="1" dirty="0">
                <a:solidFill>
                  <a:schemeClr val="accent2"/>
                </a:solidFill>
                <a:latin typeface="Times New Roman" panose="02020603050405020304" pitchFamily="18" charset="0"/>
                <a:cs typeface="Times New Roman" panose="02020603050405020304" pitchFamily="18" charset="0"/>
              </a:rPr>
              <a:t> D</a:t>
            </a:r>
            <a:r>
              <a:rPr lang="en-US" b="1" dirty="0">
                <a:solidFill>
                  <a:schemeClr val="tx1"/>
                </a:solidFill>
                <a:latin typeface="Times New Roman" panose="02020603050405020304" pitchFamily="18" charset="0"/>
                <a:cs typeface="Times New Roman" panose="02020603050405020304" pitchFamily="18" charset="0"/>
              </a:rPr>
              <a:t>ICTIONARY</a:t>
            </a:r>
          </a:p>
        </p:txBody>
      </p:sp>
    </p:spTree>
    <p:extLst>
      <p:ext uri="{BB962C8B-B14F-4D97-AF65-F5344CB8AC3E}">
        <p14:creationId xmlns:p14="http://schemas.microsoft.com/office/powerpoint/2010/main" val="2502053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8D91034-8642-4A0F-92C8-E6F3911D8DE7}"/>
              </a:ext>
            </a:extLst>
          </p:cNvPr>
          <p:cNvGraphicFramePr>
            <a:graphicFrameLocks noGrp="1"/>
          </p:cNvGraphicFramePr>
          <p:nvPr>
            <p:extLst>
              <p:ext uri="{D42A27DB-BD31-4B8C-83A1-F6EECF244321}">
                <p14:modId xmlns:p14="http://schemas.microsoft.com/office/powerpoint/2010/main" val="3954370974"/>
              </p:ext>
            </p:extLst>
          </p:nvPr>
        </p:nvGraphicFramePr>
        <p:xfrm>
          <a:off x="2494670" y="685800"/>
          <a:ext cx="7202659" cy="6031527"/>
        </p:xfrm>
        <a:graphic>
          <a:graphicData uri="http://schemas.openxmlformats.org/drawingml/2006/table">
            <a:tbl>
              <a:tblPr>
                <a:tableStyleId>{C4B1156A-380E-4F78-BDF5-A606A8083BF9}</a:tableStyleId>
              </a:tblPr>
              <a:tblGrid>
                <a:gridCol w="2752301">
                  <a:extLst>
                    <a:ext uri="{9D8B030D-6E8A-4147-A177-3AD203B41FA5}">
                      <a16:colId xmlns:a16="http://schemas.microsoft.com/office/drawing/2014/main" val="4175022085"/>
                    </a:ext>
                  </a:extLst>
                </a:gridCol>
                <a:gridCol w="4450358">
                  <a:extLst>
                    <a:ext uri="{9D8B030D-6E8A-4147-A177-3AD203B41FA5}">
                      <a16:colId xmlns:a16="http://schemas.microsoft.com/office/drawing/2014/main" val="3291276892"/>
                    </a:ext>
                  </a:extLst>
                </a:gridCol>
              </a:tblGrid>
              <a:tr h="367089">
                <a:tc>
                  <a:txBody>
                    <a:bodyPr/>
                    <a:lstStyle/>
                    <a:p>
                      <a:pPr marL="0" marR="0" algn="ctr">
                        <a:lnSpc>
                          <a:spcPct val="115000"/>
                        </a:lnSpc>
                        <a:spcBef>
                          <a:spcPts val="0"/>
                        </a:spcBef>
                        <a:spcAft>
                          <a:spcPts val="0"/>
                        </a:spcAft>
                      </a:pPr>
                      <a:r>
                        <a:rPr lang="en-GB" sz="1800" u="sng" dirty="0">
                          <a:effectLst/>
                          <a:latin typeface="Times New Roman" panose="02020603050405020304" pitchFamily="18" charset="0"/>
                          <a:cs typeface="Times New Roman" panose="02020603050405020304" pitchFamily="18" charset="0"/>
                        </a:rPr>
                        <a:t>Sr No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1800" u="sng" dirty="0">
                          <a:effectLst/>
                          <a:latin typeface="Times New Roman" panose="02020603050405020304" pitchFamily="18" charset="0"/>
                          <a:cs typeface="Times New Roman" panose="02020603050405020304" pitchFamily="18" charset="0"/>
                        </a:rPr>
                        <a:t>Table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0214307"/>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Branch Master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009992"/>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Venue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0265516"/>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Role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227487"/>
                  </a:ext>
                </a:extLst>
              </a:tr>
              <a:tr h="314691">
                <a:tc>
                  <a:txBody>
                    <a:bodyPr/>
                    <a:lstStyle/>
                    <a:p>
                      <a:pPr marL="0" marR="0" algn="ctr">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Guest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1589508"/>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Stream Master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626351"/>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Division Master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928115"/>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Event Master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8733820"/>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Sub-Event Master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5074323"/>
                  </a:ext>
                </a:extLst>
              </a:tr>
              <a:tr h="314691">
                <a:tc>
                  <a:txBody>
                    <a:bodyPr/>
                    <a:lstStyle/>
                    <a:p>
                      <a:pPr marL="0" marR="0" algn="ctr">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9</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User Master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1915940"/>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Choreographer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2855899"/>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Event Registration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322708"/>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Group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9379676"/>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Expense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5722780"/>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Costume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2812064"/>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Practice Schedule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3133058"/>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Attendance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8532989"/>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Invitation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1005179"/>
                  </a:ext>
                </a:extLst>
              </a:tr>
              <a:tr h="314691">
                <a:tc>
                  <a:txBody>
                    <a:bodyPr/>
                    <a:lstStyle/>
                    <a:p>
                      <a:pPr marL="0" marR="0" algn="ctr">
                        <a:lnSpc>
                          <a:spcPct val="115000"/>
                        </a:lnSpc>
                        <a:spcBef>
                          <a:spcPts val="0"/>
                        </a:spcBef>
                        <a:spcAft>
                          <a:spcPts val="0"/>
                        </a:spcAft>
                      </a:pPr>
                      <a:r>
                        <a:rPr lang="en-GB" sz="1800">
                          <a:effectLst/>
                          <a:latin typeface="Times New Roman" panose="02020603050405020304" pitchFamily="18" charset="0"/>
                          <a:cs typeface="Times New Roman" panose="02020603050405020304" pitchFamily="18" charset="0"/>
                        </a:rPr>
                        <a:t>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Scheduling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0444396"/>
                  </a:ext>
                </a:extLst>
              </a:tr>
            </a:tbl>
          </a:graphicData>
        </a:graphic>
      </p:graphicFrame>
    </p:spTree>
    <p:extLst>
      <p:ext uri="{BB962C8B-B14F-4D97-AF65-F5344CB8AC3E}">
        <p14:creationId xmlns:p14="http://schemas.microsoft.com/office/powerpoint/2010/main" val="290555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638710" y="685800"/>
            <a:ext cx="2914580"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ea typeface="Times New Roman" panose="02020603050405020304" pitchFamily="18" charset="0"/>
              </a:rPr>
              <a:t>BRANCH MASTER</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0D2EF35E-8F2E-42CA-826A-C7D44332EFBC}"/>
              </a:ext>
            </a:extLst>
          </p:cNvPr>
          <p:cNvGraphicFramePr>
            <a:graphicFrameLocks noGrp="1"/>
          </p:cNvGraphicFramePr>
          <p:nvPr>
            <p:extLst>
              <p:ext uri="{D42A27DB-BD31-4B8C-83A1-F6EECF244321}">
                <p14:modId xmlns:p14="http://schemas.microsoft.com/office/powerpoint/2010/main" val="2370499181"/>
              </p:ext>
            </p:extLst>
          </p:nvPr>
        </p:nvGraphicFramePr>
        <p:xfrm>
          <a:off x="2057400" y="1371600"/>
          <a:ext cx="8328075" cy="1880473"/>
        </p:xfrm>
        <a:graphic>
          <a:graphicData uri="http://schemas.openxmlformats.org/drawingml/2006/table">
            <a:tbl>
              <a:tblPr firstRow="1" firstCol="1" bandRow="1">
                <a:tableStyleId>{ED083AE6-46FA-4A59-8FB0-9F97EB10719F}</a:tableStyleId>
              </a:tblPr>
              <a:tblGrid>
                <a:gridCol w="1149303">
                  <a:extLst>
                    <a:ext uri="{9D8B030D-6E8A-4147-A177-3AD203B41FA5}">
                      <a16:colId xmlns:a16="http://schemas.microsoft.com/office/drawing/2014/main" val="878994262"/>
                    </a:ext>
                  </a:extLst>
                </a:gridCol>
                <a:gridCol w="1572905">
                  <a:extLst>
                    <a:ext uri="{9D8B030D-6E8A-4147-A177-3AD203B41FA5}">
                      <a16:colId xmlns:a16="http://schemas.microsoft.com/office/drawing/2014/main" val="191920368"/>
                    </a:ext>
                  </a:extLst>
                </a:gridCol>
                <a:gridCol w="1170940">
                  <a:extLst>
                    <a:ext uri="{9D8B030D-6E8A-4147-A177-3AD203B41FA5}">
                      <a16:colId xmlns:a16="http://schemas.microsoft.com/office/drawing/2014/main" val="3822449314"/>
                    </a:ext>
                  </a:extLst>
                </a:gridCol>
                <a:gridCol w="2471708">
                  <a:extLst>
                    <a:ext uri="{9D8B030D-6E8A-4147-A177-3AD203B41FA5}">
                      <a16:colId xmlns:a16="http://schemas.microsoft.com/office/drawing/2014/main" val="1700881019"/>
                    </a:ext>
                  </a:extLst>
                </a:gridCol>
                <a:gridCol w="1963219">
                  <a:extLst>
                    <a:ext uri="{9D8B030D-6E8A-4147-A177-3AD203B41FA5}">
                      <a16:colId xmlns:a16="http://schemas.microsoft.com/office/drawing/2014/main" val="3570721195"/>
                    </a:ext>
                  </a:extLst>
                </a:gridCol>
              </a:tblGrid>
              <a:tr h="383728">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dirty="0">
                          <a:effectLst/>
                        </a:rPr>
                        <a:t>Data Type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dirty="0">
                          <a:effectLst/>
                        </a:rPr>
                        <a:t>Constraint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38488282"/>
                  </a:ext>
                </a:extLst>
              </a:tr>
              <a:tr h="333723">
                <a:tc>
                  <a:txBody>
                    <a:bodyPr/>
                    <a:lstStyle/>
                    <a:p>
                      <a:pPr marL="0" marR="0" algn="just">
                        <a:lnSpc>
                          <a:spcPct val="115000"/>
                        </a:lnSpc>
                        <a:spcBef>
                          <a:spcPts val="0"/>
                        </a:spcBef>
                        <a:spcAft>
                          <a:spcPts val="1000"/>
                        </a:spcAft>
                      </a:pPr>
                      <a:r>
                        <a:rPr lang="en-GB" sz="1800" b="0" dirty="0">
                          <a:effectLst/>
                        </a:rPr>
                        <a:t>B_ID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Branch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624077597"/>
                  </a:ext>
                </a:extLst>
              </a:tr>
              <a:tr h="395467">
                <a:tc>
                  <a:txBody>
                    <a:bodyPr/>
                    <a:lstStyle/>
                    <a:p>
                      <a:pPr marL="0" marR="0" algn="just">
                        <a:lnSpc>
                          <a:spcPct val="115000"/>
                        </a:lnSpc>
                        <a:spcBef>
                          <a:spcPts val="0"/>
                        </a:spcBef>
                        <a:spcAft>
                          <a:spcPts val="1000"/>
                        </a:spcAft>
                      </a:pPr>
                      <a:r>
                        <a:rPr lang="en-IN" sz="1800" b="0" dirty="0">
                          <a:effectLst/>
                        </a:rPr>
                        <a:t>B_CODE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Code of the Branch</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mn-lt"/>
                          <a:ea typeface="+mn-ea"/>
                          <a:cs typeface="+mn-cs"/>
                        </a:rPr>
                        <a:t>517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569567169"/>
                  </a:ext>
                </a:extLst>
              </a:tr>
              <a:tr h="541619">
                <a:tc>
                  <a:txBody>
                    <a:bodyPr/>
                    <a:lstStyle/>
                    <a:p>
                      <a:pPr marL="0" marR="0" algn="just">
                        <a:lnSpc>
                          <a:spcPct val="115000"/>
                        </a:lnSpc>
                        <a:spcBef>
                          <a:spcPts val="0"/>
                        </a:spcBef>
                        <a:spcAft>
                          <a:spcPts val="1000"/>
                        </a:spcAft>
                      </a:pPr>
                      <a:r>
                        <a:rPr lang="en-IN" sz="1800" b="0">
                          <a:effectLst/>
                        </a:rPr>
                        <a:t>B_NAME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Name of the Branch</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MCA</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993666109"/>
                  </a:ext>
                </a:extLst>
              </a:tr>
            </a:tbl>
          </a:graphicData>
        </a:graphic>
      </p:graphicFrame>
      <p:sp>
        <p:nvSpPr>
          <p:cNvPr id="5" name="Rectangle 4">
            <a:extLst>
              <a:ext uri="{FF2B5EF4-FFF2-40B4-BE49-F238E27FC236}">
                <a16:creationId xmlns:a16="http://schemas.microsoft.com/office/drawing/2014/main" id="{52E9488F-98C4-44C3-8B28-DB1EF7DD1A46}"/>
              </a:ext>
            </a:extLst>
          </p:cNvPr>
          <p:cNvSpPr/>
          <p:nvPr/>
        </p:nvSpPr>
        <p:spPr>
          <a:xfrm>
            <a:off x="5464256" y="3514537"/>
            <a:ext cx="1263487"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VENUE</a:t>
            </a:r>
            <a:endParaRPr lang="en-US" sz="2400" b="1" dirty="0">
              <a:latin typeface="Calibri" panose="020F0502020204030204" pitchFamily="34" charset="0"/>
            </a:endParaRPr>
          </a:p>
        </p:txBody>
      </p:sp>
      <p:graphicFrame>
        <p:nvGraphicFramePr>
          <p:cNvPr id="6" name="Table 5">
            <a:extLst>
              <a:ext uri="{FF2B5EF4-FFF2-40B4-BE49-F238E27FC236}">
                <a16:creationId xmlns:a16="http://schemas.microsoft.com/office/drawing/2014/main" id="{E0C6A085-06DF-4B25-9230-CAAD15199C97}"/>
              </a:ext>
            </a:extLst>
          </p:cNvPr>
          <p:cNvGraphicFramePr>
            <a:graphicFrameLocks noGrp="1"/>
          </p:cNvGraphicFramePr>
          <p:nvPr>
            <p:extLst>
              <p:ext uri="{D42A27DB-BD31-4B8C-83A1-F6EECF244321}">
                <p14:modId xmlns:p14="http://schemas.microsoft.com/office/powerpoint/2010/main" val="1367941340"/>
              </p:ext>
            </p:extLst>
          </p:nvPr>
        </p:nvGraphicFramePr>
        <p:xfrm>
          <a:off x="2057399" y="4267200"/>
          <a:ext cx="8328075" cy="2149493"/>
        </p:xfrm>
        <a:graphic>
          <a:graphicData uri="http://schemas.openxmlformats.org/drawingml/2006/table">
            <a:tbl>
              <a:tblPr firstRow="1" firstCol="1" bandRow="1">
                <a:tableStyleId>{ED083AE6-46FA-4A59-8FB0-9F97EB10719F}</a:tableStyleId>
              </a:tblPr>
              <a:tblGrid>
                <a:gridCol w="1305411">
                  <a:extLst>
                    <a:ext uri="{9D8B030D-6E8A-4147-A177-3AD203B41FA5}">
                      <a16:colId xmlns:a16="http://schemas.microsoft.com/office/drawing/2014/main" val="822086400"/>
                    </a:ext>
                  </a:extLst>
                </a:gridCol>
                <a:gridCol w="1558576">
                  <a:extLst>
                    <a:ext uri="{9D8B030D-6E8A-4147-A177-3AD203B41FA5}">
                      <a16:colId xmlns:a16="http://schemas.microsoft.com/office/drawing/2014/main" val="2741046017"/>
                    </a:ext>
                  </a:extLst>
                </a:gridCol>
                <a:gridCol w="1216349">
                  <a:extLst>
                    <a:ext uri="{9D8B030D-6E8A-4147-A177-3AD203B41FA5}">
                      <a16:colId xmlns:a16="http://schemas.microsoft.com/office/drawing/2014/main" val="725037315"/>
                    </a:ext>
                  </a:extLst>
                </a:gridCol>
                <a:gridCol w="2226537">
                  <a:extLst>
                    <a:ext uri="{9D8B030D-6E8A-4147-A177-3AD203B41FA5}">
                      <a16:colId xmlns:a16="http://schemas.microsoft.com/office/drawing/2014/main" val="641710936"/>
                    </a:ext>
                  </a:extLst>
                </a:gridCol>
                <a:gridCol w="2021202">
                  <a:extLst>
                    <a:ext uri="{9D8B030D-6E8A-4147-A177-3AD203B41FA5}">
                      <a16:colId xmlns:a16="http://schemas.microsoft.com/office/drawing/2014/main" val="2611369380"/>
                    </a:ext>
                  </a:extLst>
                </a:gridCol>
              </a:tblGrid>
              <a:tr h="367739">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99804691"/>
                  </a:ext>
                </a:extLst>
              </a:tr>
              <a:tr h="504457">
                <a:tc>
                  <a:txBody>
                    <a:bodyPr/>
                    <a:lstStyle/>
                    <a:p>
                      <a:pPr marL="0" marR="0" algn="just">
                        <a:lnSpc>
                          <a:spcPct val="115000"/>
                        </a:lnSpc>
                        <a:spcBef>
                          <a:spcPts val="0"/>
                        </a:spcBef>
                        <a:spcAft>
                          <a:spcPts val="1000"/>
                        </a:spcAft>
                      </a:pPr>
                      <a:r>
                        <a:rPr lang="en-IN" sz="1800" b="0" dirty="0">
                          <a:effectLst/>
                        </a:rPr>
                        <a:t>V_ID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Venue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5778060"/>
                  </a:ext>
                </a:extLst>
              </a:tr>
              <a:tr h="516546">
                <a:tc>
                  <a:txBody>
                    <a:bodyPr/>
                    <a:lstStyle/>
                    <a:p>
                      <a:pPr marL="0" marR="0" algn="just">
                        <a:lnSpc>
                          <a:spcPct val="115000"/>
                        </a:lnSpc>
                        <a:spcBef>
                          <a:spcPts val="0"/>
                        </a:spcBef>
                        <a:spcAft>
                          <a:spcPts val="1000"/>
                        </a:spcAft>
                      </a:pPr>
                      <a:r>
                        <a:rPr lang="en-IN" sz="1800" b="0">
                          <a:effectLst/>
                        </a:rPr>
                        <a:t>V_NAME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Name of the Venue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Tagor Hall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882059075"/>
                  </a:ext>
                </a:extLst>
              </a:tr>
              <a:tr h="760751">
                <a:tc>
                  <a:txBody>
                    <a:bodyPr/>
                    <a:lstStyle/>
                    <a:p>
                      <a:pPr marL="0" marR="0" algn="just">
                        <a:lnSpc>
                          <a:spcPct val="115000"/>
                        </a:lnSpc>
                        <a:spcBef>
                          <a:spcPts val="0"/>
                        </a:spcBef>
                        <a:spcAft>
                          <a:spcPts val="1000"/>
                        </a:spcAft>
                      </a:pPr>
                      <a:r>
                        <a:rPr lang="en-IN" sz="1800" b="0">
                          <a:effectLst/>
                        </a:rPr>
                        <a:t>V_ADDRESS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VARCHAR(100)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Address of the Venue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Near </a:t>
                      </a:r>
                      <a:r>
                        <a:rPr lang="en-IN" sz="1800" b="0" dirty="0" err="1">
                          <a:effectLst/>
                        </a:rPr>
                        <a:t>iscon</a:t>
                      </a:r>
                      <a:r>
                        <a:rPr lang="en-IN" sz="1800" b="0" dirty="0">
                          <a:effectLst/>
                        </a:rPr>
                        <a:t> temple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313547843"/>
                  </a:ext>
                </a:extLst>
              </a:tr>
            </a:tbl>
          </a:graphicData>
        </a:graphic>
      </p:graphicFrame>
    </p:spTree>
    <p:extLst>
      <p:ext uri="{BB962C8B-B14F-4D97-AF65-F5344CB8AC3E}">
        <p14:creationId xmlns:p14="http://schemas.microsoft.com/office/powerpoint/2010/main" val="2246292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5567649" y="685800"/>
            <a:ext cx="1056701"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ROLE</a:t>
            </a:r>
            <a:endParaRPr lang="en-US" sz="2400" b="1" dirty="0">
              <a:latin typeface="Calibri" panose="020F0502020204030204" pitchFamily="34" charset="0"/>
            </a:endParaRPr>
          </a:p>
        </p:txBody>
      </p:sp>
      <p:sp>
        <p:nvSpPr>
          <p:cNvPr id="5" name="Rectangle 4">
            <a:extLst>
              <a:ext uri="{FF2B5EF4-FFF2-40B4-BE49-F238E27FC236}">
                <a16:creationId xmlns:a16="http://schemas.microsoft.com/office/drawing/2014/main" id="{52E9488F-98C4-44C3-8B28-DB1EF7DD1A46}"/>
              </a:ext>
            </a:extLst>
          </p:cNvPr>
          <p:cNvSpPr/>
          <p:nvPr/>
        </p:nvSpPr>
        <p:spPr>
          <a:xfrm>
            <a:off x="5481888" y="3275450"/>
            <a:ext cx="1228221"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GUEST</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A830072E-B4CE-42E9-9B8B-094A340C7773}"/>
              </a:ext>
            </a:extLst>
          </p:cNvPr>
          <p:cNvGraphicFramePr>
            <a:graphicFrameLocks noGrp="1"/>
          </p:cNvGraphicFramePr>
          <p:nvPr>
            <p:extLst>
              <p:ext uri="{D42A27DB-BD31-4B8C-83A1-F6EECF244321}">
                <p14:modId xmlns:p14="http://schemas.microsoft.com/office/powerpoint/2010/main" val="3355320646"/>
              </p:ext>
            </p:extLst>
          </p:nvPr>
        </p:nvGraphicFramePr>
        <p:xfrm>
          <a:off x="2106636" y="1409800"/>
          <a:ext cx="8229599" cy="1516499"/>
        </p:xfrm>
        <a:graphic>
          <a:graphicData uri="http://schemas.openxmlformats.org/drawingml/2006/table">
            <a:tbl>
              <a:tblPr firstRow="1" firstCol="1" bandRow="1">
                <a:tableStyleId>{ED083AE6-46FA-4A59-8FB0-9F97EB10719F}</a:tableStyleId>
              </a:tblPr>
              <a:tblGrid>
                <a:gridCol w="1121514">
                  <a:extLst>
                    <a:ext uri="{9D8B030D-6E8A-4147-A177-3AD203B41FA5}">
                      <a16:colId xmlns:a16="http://schemas.microsoft.com/office/drawing/2014/main" val="2298369539"/>
                    </a:ext>
                  </a:extLst>
                </a:gridCol>
                <a:gridCol w="1442645">
                  <a:extLst>
                    <a:ext uri="{9D8B030D-6E8A-4147-A177-3AD203B41FA5}">
                      <a16:colId xmlns:a16="http://schemas.microsoft.com/office/drawing/2014/main" val="3743711830"/>
                    </a:ext>
                  </a:extLst>
                </a:gridCol>
                <a:gridCol w="1175308">
                  <a:extLst>
                    <a:ext uri="{9D8B030D-6E8A-4147-A177-3AD203B41FA5}">
                      <a16:colId xmlns:a16="http://schemas.microsoft.com/office/drawing/2014/main" val="1843222114"/>
                    </a:ext>
                  </a:extLst>
                </a:gridCol>
                <a:gridCol w="2494065">
                  <a:extLst>
                    <a:ext uri="{9D8B030D-6E8A-4147-A177-3AD203B41FA5}">
                      <a16:colId xmlns:a16="http://schemas.microsoft.com/office/drawing/2014/main" val="3468579164"/>
                    </a:ext>
                  </a:extLst>
                </a:gridCol>
                <a:gridCol w="1996067">
                  <a:extLst>
                    <a:ext uri="{9D8B030D-6E8A-4147-A177-3AD203B41FA5}">
                      <a16:colId xmlns:a16="http://schemas.microsoft.com/office/drawing/2014/main" val="1908357297"/>
                    </a:ext>
                  </a:extLst>
                </a:gridCol>
              </a:tblGrid>
              <a:tr h="393894">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dirty="0">
                          <a:effectLst/>
                        </a:rPr>
                        <a:t>Constraint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227636167"/>
                  </a:ext>
                </a:extLst>
              </a:tr>
              <a:tr h="351693">
                <a:tc>
                  <a:txBody>
                    <a:bodyPr/>
                    <a:lstStyle/>
                    <a:p>
                      <a:pPr marL="0" marR="0" algn="just">
                        <a:lnSpc>
                          <a:spcPct val="115000"/>
                        </a:lnSpc>
                        <a:spcBef>
                          <a:spcPts val="0"/>
                        </a:spcBef>
                        <a:spcAft>
                          <a:spcPts val="1000"/>
                        </a:spcAft>
                      </a:pPr>
                      <a:r>
                        <a:rPr lang="en-IN" sz="1800" b="0" dirty="0">
                          <a:effectLst/>
                        </a:rPr>
                        <a:t>R_ID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Role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989978263"/>
                  </a:ext>
                </a:extLst>
              </a:tr>
              <a:tr h="555142">
                <a:tc>
                  <a:txBody>
                    <a:bodyPr/>
                    <a:lstStyle/>
                    <a:p>
                      <a:pPr marL="0" marR="0" algn="just">
                        <a:lnSpc>
                          <a:spcPct val="115000"/>
                        </a:lnSpc>
                        <a:spcBef>
                          <a:spcPts val="0"/>
                        </a:spcBef>
                        <a:spcAft>
                          <a:spcPts val="1000"/>
                        </a:spcAft>
                      </a:pPr>
                      <a:r>
                        <a:rPr lang="en-IN" sz="1800" b="0">
                          <a:effectLst/>
                        </a:rPr>
                        <a:t>R_NAME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Name of the Role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Student Coordinator</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385597963"/>
                  </a:ext>
                </a:extLst>
              </a:tr>
            </a:tbl>
          </a:graphicData>
        </a:graphic>
      </p:graphicFrame>
      <p:graphicFrame>
        <p:nvGraphicFramePr>
          <p:cNvPr id="7" name="Table 6">
            <a:extLst>
              <a:ext uri="{FF2B5EF4-FFF2-40B4-BE49-F238E27FC236}">
                <a16:creationId xmlns:a16="http://schemas.microsoft.com/office/drawing/2014/main" id="{A4543AA1-32AF-4252-B7EE-750B92DA8211}"/>
              </a:ext>
            </a:extLst>
          </p:cNvPr>
          <p:cNvGraphicFramePr>
            <a:graphicFrameLocks noGrp="1"/>
          </p:cNvGraphicFramePr>
          <p:nvPr>
            <p:extLst>
              <p:ext uri="{D42A27DB-BD31-4B8C-83A1-F6EECF244321}">
                <p14:modId xmlns:p14="http://schemas.microsoft.com/office/powerpoint/2010/main" val="129678382"/>
              </p:ext>
            </p:extLst>
          </p:nvPr>
        </p:nvGraphicFramePr>
        <p:xfrm>
          <a:off x="2106636" y="4114800"/>
          <a:ext cx="8229599" cy="2312548"/>
        </p:xfrm>
        <a:graphic>
          <a:graphicData uri="http://schemas.openxmlformats.org/drawingml/2006/table">
            <a:tbl>
              <a:tblPr firstRow="1" firstCol="1" bandRow="1">
                <a:tableStyleId>{ED083AE6-46FA-4A59-8FB0-9F97EB10719F}</a:tableStyleId>
              </a:tblPr>
              <a:tblGrid>
                <a:gridCol w="1334730">
                  <a:extLst>
                    <a:ext uri="{9D8B030D-6E8A-4147-A177-3AD203B41FA5}">
                      <a16:colId xmlns:a16="http://schemas.microsoft.com/office/drawing/2014/main" val="473523523"/>
                    </a:ext>
                  </a:extLst>
                </a:gridCol>
                <a:gridCol w="1624208">
                  <a:extLst>
                    <a:ext uri="{9D8B030D-6E8A-4147-A177-3AD203B41FA5}">
                      <a16:colId xmlns:a16="http://schemas.microsoft.com/office/drawing/2014/main" val="3221754785"/>
                    </a:ext>
                  </a:extLst>
                </a:gridCol>
                <a:gridCol w="1184234">
                  <a:extLst>
                    <a:ext uri="{9D8B030D-6E8A-4147-A177-3AD203B41FA5}">
                      <a16:colId xmlns:a16="http://schemas.microsoft.com/office/drawing/2014/main" val="4239582885"/>
                    </a:ext>
                  </a:extLst>
                </a:gridCol>
                <a:gridCol w="2146423">
                  <a:extLst>
                    <a:ext uri="{9D8B030D-6E8A-4147-A177-3AD203B41FA5}">
                      <a16:colId xmlns:a16="http://schemas.microsoft.com/office/drawing/2014/main" val="1545867253"/>
                    </a:ext>
                  </a:extLst>
                </a:gridCol>
                <a:gridCol w="1940004">
                  <a:extLst>
                    <a:ext uri="{9D8B030D-6E8A-4147-A177-3AD203B41FA5}">
                      <a16:colId xmlns:a16="http://schemas.microsoft.com/office/drawing/2014/main" val="1399789012"/>
                    </a:ext>
                  </a:extLst>
                </a:gridCol>
              </a:tblGrid>
              <a:tr h="425721">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848918923"/>
                  </a:ext>
                </a:extLst>
              </a:tr>
              <a:tr h="425721">
                <a:tc>
                  <a:txBody>
                    <a:bodyPr/>
                    <a:lstStyle/>
                    <a:p>
                      <a:pPr marL="0" marR="0" algn="just">
                        <a:lnSpc>
                          <a:spcPct val="115000"/>
                        </a:lnSpc>
                        <a:spcBef>
                          <a:spcPts val="0"/>
                        </a:spcBef>
                        <a:spcAft>
                          <a:spcPts val="1000"/>
                        </a:spcAft>
                      </a:pPr>
                      <a:r>
                        <a:rPr lang="en-IN" sz="1800" b="0" dirty="0">
                          <a:effectLst/>
                        </a:rPr>
                        <a:t>GUEST_ID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Guest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537435584"/>
                  </a:ext>
                </a:extLst>
              </a:tr>
              <a:tr h="564524">
                <a:tc>
                  <a:txBody>
                    <a:bodyPr/>
                    <a:lstStyle/>
                    <a:p>
                      <a:pPr marL="0" marR="0" algn="just">
                        <a:lnSpc>
                          <a:spcPct val="115000"/>
                        </a:lnSpc>
                        <a:spcBef>
                          <a:spcPts val="0"/>
                        </a:spcBef>
                        <a:spcAft>
                          <a:spcPts val="1000"/>
                        </a:spcAft>
                      </a:pPr>
                      <a:r>
                        <a:rPr lang="en-IN" sz="1800" b="0">
                          <a:effectLst/>
                        </a:rPr>
                        <a:t>FULL_NAME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Full name of the Guest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Vijaybhai Rupani</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93857623"/>
                  </a:ext>
                </a:extLst>
              </a:tr>
              <a:tr h="425721">
                <a:tc>
                  <a:txBody>
                    <a:bodyPr/>
                    <a:lstStyle/>
                    <a:p>
                      <a:pPr marL="0" marR="0" algn="just">
                        <a:lnSpc>
                          <a:spcPct val="115000"/>
                        </a:lnSpc>
                        <a:spcBef>
                          <a:spcPts val="0"/>
                        </a:spcBef>
                        <a:spcAft>
                          <a:spcPts val="1000"/>
                        </a:spcAft>
                      </a:pPr>
                      <a:r>
                        <a:rPr lang="en-IN" sz="1800" b="0">
                          <a:effectLst/>
                        </a:rPr>
                        <a:t>MOBILE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VARCHAR(10)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UNIQUE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Guest Mobile number</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8526932541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938798461"/>
                  </a:ext>
                </a:extLst>
              </a:tr>
              <a:tr h="425721">
                <a:tc>
                  <a:txBody>
                    <a:bodyPr/>
                    <a:lstStyle/>
                    <a:p>
                      <a:pPr marL="0" marR="0" algn="just">
                        <a:lnSpc>
                          <a:spcPct val="115000"/>
                        </a:lnSpc>
                        <a:spcBef>
                          <a:spcPts val="0"/>
                        </a:spcBef>
                        <a:spcAft>
                          <a:spcPts val="1000"/>
                        </a:spcAft>
                      </a:pPr>
                      <a:r>
                        <a:rPr lang="en-IN" sz="1800" b="0">
                          <a:effectLst/>
                        </a:rPr>
                        <a:t>EMAIL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VARCHAR(25)</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UNIQUE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Guest Email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Vijay@gmail.com</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73068312"/>
                  </a:ext>
                </a:extLst>
              </a:tr>
            </a:tbl>
          </a:graphicData>
        </a:graphic>
      </p:graphicFrame>
    </p:spTree>
    <p:extLst>
      <p:ext uri="{BB962C8B-B14F-4D97-AF65-F5344CB8AC3E}">
        <p14:creationId xmlns:p14="http://schemas.microsoft.com/office/powerpoint/2010/main" val="166307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60A7-67DD-7572-2117-04CEE15F3384}"/>
              </a:ext>
            </a:extLst>
          </p:cNvPr>
          <p:cNvSpPr>
            <a:spLocks noGrp="1"/>
          </p:cNvSpPr>
          <p:nvPr>
            <p:ph type="title"/>
          </p:nvPr>
        </p:nvSpPr>
        <p:spPr>
          <a:xfrm>
            <a:off x="0" y="838200"/>
            <a:ext cx="12192000" cy="707886"/>
          </a:xfrm>
        </p:spPr>
        <p:txBody>
          <a:bodyPr/>
          <a:lstStyle/>
          <a:p>
            <a:pPr algn="ctr"/>
            <a:r>
              <a:rPr lang="en-US" b="1" dirty="0">
                <a:latin typeface="Times New Roman" panose="02020603050405020304" pitchFamily="18" charset="0"/>
                <a:cs typeface="Times New Roman" panose="02020603050405020304" pitchFamily="18" charset="0"/>
              </a:rPr>
              <a:t>agenda</a:t>
            </a:r>
          </a:p>
        </p:txBody>
      </p:sp>
      <p:sp>
        <p:nvSpPr>
          <p:cNvPr id="6" name="TextBox 5">
            <a:extLst>
              <a:ext uri="{FF2B5EF4-FFF2-40B4-BE49-F238E27FC236}">
                <a16:creationId xmlns:a16="http://schemas.microsoft.com/office/drawing/2014/main" id="{3DE8205C-88F7-3DAD-E523-3718CE5D96CA}"/>
              </a:ext>
            </a:extLst>
          </p:cNvPr>
          <p:cNvSpPr txBox="1"/>
          <p:nvPr/>
        </p:nvSpPr>
        <p:spPr>
          <a:xfrm>
            <a:off x="1869440" y="1719301"/>
            <a:ext cx="4648200" cy="415158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000" dirty="0"/>
              <a:t>Introduction</a:t>
            </a:r>
          </a:p>
          <a:p>
            <a:pPr marL="457200" indent="-4572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Hardware &amp; Software Requirements</a:t>
            </a:r>
          </a:p>
          <a:p>
            <a:pPr marL="457200" indent="-4572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Technology Used</a:t>
            </a:r>
          </a:p>
          <a:p>
            <a:pPr marL="457200" indent="-457200">
              <a:lnSpc>
                <a:spcPct val="150000"/>
              </a:lnSpc>
              <a:buFont typeface="Wingdings" panose="05000000000000000000" pitchFamily="2" charset="2"/>
              <a:buChar char="§"/>
            </a:pPr>
            <a:r>
              <a:rPr lang="en-US" sz="2000" dirty="0"/>
              <a:t>Existing System</a:t>
            </a:r>
          </a:p>
          <a:p>
            <a:pPr marL="457200" indent="-457200">
              <a:lnSpc>
                <a:spcPct val="150000"/>
              </a:lnSpc>
              <a:buFont typeface="Wingdings" panose="05000000000000000000" pitchFamily="2" charset="2"/>
              <a:buChar char="§"/>
            </a:pPr>
            <a:r>
              <a:rPr lang="en-US" sz="2000" dirty="0"/>
              <a:t>Need for the new system</a:t>
            </a:r>
          </a:p>
          <a:p>
            <a:pPr marL="457200" indent="-457200">
              <a:lnSpc>
                <a:spcPct val="150000"/>
              </a:lnSpc>
              <a:buFont typeface="Wingdings" panose="05000000000000000000" pitchFamily="2" charset="2"/>
              <a:buChar char="§"/>
            </a:pPr>
            <a:r>
              <a:rPr lang="en-US" sz="2000" dirty="0"/>
              <a:t>Objective of system</a:t>
            </a:r>
          </a:p>
          <a:p>
            <a:pPr marL="457200" indent="-457200">
              <a:lnSpc>
                <a:spcPct val="150000"/>
              </a:lnSpc>
              <a:buFont typeface="Wingdings" panose="05000000000000000000" pitchFamily="2" charset="2"/>
              <a:buChar char="§"/>
            </a:pPr>
            <a:r>
              <a:rPr lang="en-US" sz="2000" dirty="0"/>
              <a:t>Core components</a:t>
            </a:r>
          </a:p>
          <a:p>
            <a:pPr marL="457200" indent="-457200">
              <a:lnSpc>
                <a:spcPct val="150000"/>
              </a:lnSpc>
              <a:buFont typeface="Wingdings" panose="05000000000000000000" pitchFamily="2" charset="2"/>
              <a:buChar char="§"/>
            </a:pPr>
            <a:r>
              <a:rPr lang="en-US" sz="2000" dirty="0"/>
              <a:t>Targeted users/roles</a:t>
            </a:r>
          </a:p>
          <a:p>
            <a:pPr marL="457200" indent="-457200">
              <a:lnSpc>
                <a:spcPct val="150000"/>
              </a:lnSpc>
              <a:buFont typeface="Wingdings" panose="05000000000000000000" pitchFamily="2" charset="2"/>
              <a:buChar char="§"/>
            </a:pPr>
            <a:r>
              <a:rPr lang="en-US" sz="2000" dirty="0"/>
              <a:t>Data dictionary</a:t>
            </a:r>
          </a:p>
        </p:txBody>
      </p:sp>
      <p:sp>
        <p:nvSpPr>
          <p:cNvPr id="5" name="Rectangle 4">
            <a:extLst>
              <a:ext uri="{FF2B5EF4-FFF2-40B4-BE49-F238E27FC236}">
                <a16:creationId xmlns:a16="http://schemas.microsoft.com/office/drawing/2014/main" id="{06D330CA-9453-450E-AF8F-C76D60D9D423}"/>
              </a:ext>
            </a:extLst>
          </p:cNvPr>
          <p:cNvSpPr/>
          <p:nvPr/>
        </p:nvSpPr>
        <p:spPr>
          <a:xfrm>
            <a:off x="6553200" y="1719301"/>
            <a:ext cx="6096000" cy="2956194"/>
          </a:xfrm>
          <a:prstGeom prst="rect">
            <a:avLst/>
          </a:prstGeom>
        </p:spPr>
        <p:txBody>
          <a:bodyPr>
            <a:spAutoFit/>
          </a:bodyPr>
          <a:lstStyle/>
          <a:p>
            <a:pPr marL="457200" indent="-457200">
              <a:lnSpc>
                <a:spcPct val="150000"/>
              </a:lnSpc>
              <a:buFont typeface="Wingdings" panose="05000000000000000000" pitchFamily="2" charset="2"/>
              <a:buChar char="§"/>
            </a:pPr>
            <a:r>
              <a:rPr lang="en-US" dirty="0"/>
              <a:t>E-R Diagram</a:t>
            </a:r>
          </a:p>
          <a:p>
            <a:pPr marL="457200" indent="-457200">
              <a:lnSpc>
                <a:spcPct val="150000"/>
              </a:lnSpc>
              <a:buFont typeface="Wingdings" panose="05000000000000000000" pitchFamily="2" charset="2"/>
              <a:buChar char="§"/>
            </a:pPr>
            <a:r>
              <a:rPr lang="en-US" dirty="0"/>
              <a:t>Use case diagram</a:t>
            </a:r>
          </a:p>
          <a:p>
            <a:pPr marL="457200" indent="-457200">
              <a:lnSpc>
                <a:spcPct val="150000"/>
              </a:lnSpc>
              <a:buFont typeface="Wingdings" panose="05000000000000000000" pitchFamily="2" charset="2"/>
              <a:buChar char="§"/>
            </a:pPr>
            <a:r>
              <a:rPr lang="en-US" dirty="0"/>
              <a:t>System design</a:t>
            </a:r>
          </a:p>
          <a:p>
            <a:pPr marL="457200" indent="-457200">
              <a:lnSpc>
                <a:spcPct val="150000"/>
              </a:lnSpc>
              <a:buFont typeface="Wingdings" panose="05000000000000000000" pitchFamily="2" charset="2"/>
              <a:buChar char="§"/>
            </a:pPr>
            <a:r>
              <a:rPr lang="en-US" dirty="0"/>
              <a:t>Advantages and Disadvantages</a:t>
            </a:r>
          </a:p>
          <a:p>
            <a:pPr marL="457200" indent="-457200">
              <a:lnSpc>
                <a:spcPct val="150000"/>
              </a:lnSpc>
              <a:buFont typeface="Wingdings" panose="05000000000000000000" pitchFamily="2" charset="2"/>
              <a:buChar char="§"/>
            </a:pPr>
            <a:r>
              <a:rPr lang="en-US" dirty="0"/>
              <a:t>System enhancement</a:t>
            </a:r>
          </a:p>
          <a:p>
            <a:pPr marL="457200" indent="-457200">
              <a:lnSpc>
                <a:spcPct val="150000"/>
              </a:lnSpc>
              <a:buFont typeface="Wingdings" panose="05000000000000000000" pitchFamily="2" charset="2"/>
              <a:buChar char="§"/>
            </a:pPr>
            <a:r>
              <a:rPr lang="en-US" dirty="0"/>
              <a:t>Conclusion</a:t>
            </a:r>
          </a:p>
          <a:p>
            <a:pPr marL="457200" indent="-457200">
              <a:lnSpc>
                <a:spcPct val="150000"/>
              </a:lnSpc>
              <a:buFont typeface="Wingdings" panose="05000000000000000000" pitchFamily="2" charset="2"/>
              <a:buChar char="§"/>
            </a:pPr>
            <a:r>
              <a:rPr lang="en-US" dirty="0"/>
              <a:t>References</a:t>
            </a:r>
          </a:p>
        </p:txBody>
      </p:sp>
    </p:spTree>
    <p:extLst>
      <p:ext uri="{BB962C8B-B14F-4D97-AF65-F5344CB8AC3E}">
        <p14:creationId xmlns:p14="http://schemas.microsoft.com/office/powerpoint/2010/main" val="2873224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647526" y="685800"/>
            <a:ext cx="2896948"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STREAM MASTER</a:t>
            </a:r>
            <a:endParaRPr lang="en-US" sz="2400" b="1" dirty="0">
              <a:latin typeface="Calibri" panose="020F0502020204030204" pitchFamily="34" charset="0"/>
            </a:endParaRPr>
          </a:p>
        </p:txBody>
      </p:sp>
      <p:sp>
        <p:nvSpPr>
          <p:cNvPr id="5" name="Rectangle 4">
            <a:extLst>
              <a:ext uri="{FF2B5EF4-FFF2-40B4-BE49-F238E27FC236}">
                <a16:creationId xmlns:a16="http://schemas.microsoft.com/office/drawing/2014/main" id="{52E9488F-98C4-44C3-8B28-DB1EF7DD1A46}"/>
              </a:ext>
            </a:extLst>
          </p:cNvPr>
          <p:cNvSpPr/>
          <p:nvPr/>
        </p:nvSpPr>
        <p:spPr>
          <a:xfrm>
            <a:off x="4586612" y="3587093"/>
            <a:ext cx="3018776"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DIVISION MASTER</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3411C3E5-F0F3-4FF9-BA6C-8A09BF574B36}"/>
              </a:ext>
            </a:extLst>
          </p:cNvPr>
          <p:cNvGraphicFramePr>
            <a:graphicFrameLocks noGrp="1"/>
          </p:cNvGraphicFramePr>
          <p:nvPr>
            <p:extLst>
              <p:ext uri="{D42A27DB-BD31-4B8C-83A1-F6EECF244321}">
                <p14:modId xmlns:p14="http://schemas.microsoft.com/office/powerpoint/2010/main" val="2953016473"/>
              </p:ext>
            </p:extLst>
          </p:nvPr>
        </p:nvGraphicFramePr>
        <p:xfrm>
          <a:off x="2106636" y="1382263"/>
          <a:ext cx="8243668" cy="1888645"/>
        </p:xfrm>
        <a:graphic>
          <a:graphicData uri="http://schemas.openxmlformats.org/drawingml/2006/table">
            <a:tbl>
              <a:tblPr firstRow="1" firstCol="1" bandRow="1">
                <a:tableStyleId>{ED083AE6-46FA-4A59-8FB0-9F97EB10719F}</a:tableStyleId>
              </a:tblPr>
              <a:tblGrid>
                <a:gridCol w="1168336">
                  <a:extLst>
                    <a:ext uri="{9D8B030D-6E8A-4147-A177-3AD203B41FA5}">
                      <a16:colId xmlns:a16="http://schemas.microsoft.com/office/drawing/2014/main" val="1744516173"/>
                    </a:ext>
                  </a:extLst>
                </a:gridCol>
                <a:gridCol w="1445112">
                  <a:extLst>
                    <a:ext uri="{9D8B030D-6E8A-4147-A177-3AD203B41FA5}">
                      <a16:colId xmlns:a16="http://schemas.microsoft.com/office/drawing/2014/main" val="2512470922"/>
                    </a:ext>
                  </a:extLst>
                </a:gridCol>
                <a:gridCol w="1163437">
                  <a:extLst>
                    <a:ext uri="{9D8B030D-6E8A-4147-A177-3AD203B41FA5}">
                      <a16:colId xmlns:a16="http://schemas.microsoft.com/office/drawing/2014/main" val="2851762119"/>
                    </a:ext>
                  </a:extLst>
                </a:gridCol>
                <a:gridCol w="2219104">
                  <a:extLst>
                    <a:ext uri="{9D8B030D-6E8A-4147-A177-3AD203B41FA5}">
                      <a16:colId xmlns:a16="http://schemas.microsoft.com/office/drawing/2014/main" val="1663574085"/>
                    </a:ext>
                  </a:extLst>
                </a:gridCol>
                <a:gridCol w="2247679">
                  <a:extLst>
                    <a:ext uri="{9D8B030D-6E8A-4147-A177-3AD203B41FA5}">
                      <a16:colId xmlns:a16="http://schemas.microsoft.com/office/drawing/2014/main" val="906821231"/>
                    </a:ext>
                  </a:extLst>
                </a:gridCol>
              </a:tblGrid>
              <a:tr h="426327">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816310737"/>
                  </a:ext>
                </a:extLst>
              </a:tr>
              <a:tr h="426327">
                <a:tc>
                  <a:txBody>
                    <a:bodyPr/>
                    <a:lstStyle/>
                    <a:p>
                      <a:pPr marL="0" marR="0" algn="just">
                        <a:lnSpc>
                          <a:spcPct val="115000"/>
                        </a:lnSpc>
                        <a:spcBef>
                          <a:spcPts val="0"/>
                        </a:spcBef>
                        <a:spcAft>
                          <a:spcPts val="1000"/>
                        </a:spcAft>
                      </a:pPr>
                      <a:r>
                        <a:rPr lang="en-IN" sz="1800" b="0" dirty="0">
                          <a:effectLst/>
                        </a:rPr>
                        <a:t>S_ID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Stream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229279320"/>
                  </a:ext>
                </a:extLst>
              </a:tr>
              <a:tr h="426327">
                <a:tc>
                  <a:txBody>
                    <a:bodyPr/>
                    <a:lstStyle/>
                    <a:p>
                      <a:pPr marL="0" marR="0" algn="just">
                        <a:lnSpc>
                          <a:spcPct val="115000"/>
                        </a:lnSpc>
                        <a:spcBef>
                          <a:spcPts val="0"/>
                        </a:spcBef>
                        <a:spcAft>
                          <a:spcPts val="1000"/>
                        </a:spcAft>
                      </a:pPr>
                      <a:r>
                        <a:rPr lang="en-GB" sz="1800" b="0">
                          <a:effectLst/>
                        </a:rPr>
                        <a:t>B_ID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Reference to Branch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57951597"/>
                  </a:ext>
                </a:extLst>
              </a:tr>
              <a:tr h="426327">
                <a:tc>
                  <a:txBody>
                    <a:bodyPr/>
                    <a:lstStyle/>
                    <a:p>
                      <a:pPr marL="0" marR="0" algn="just">
                        <a:lnSpc>
                          <a:spcPct val="115000"/>
                        </a:lnSpc>
                        <a:spcBef>
                          <a:spcPts val="0"/>
                        </a:spcBef>
                        <a:spcAft>
                          <a:spcPts val="1000"/>
                        </a:spcAft>
                      </a:pPr>
                      <a:r>
                        <a:rPr lang="en-IN" sz="1800" b="0">
                          <a:effectLst/>
                        </a:rPr>
                        <a:t>S_NAME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Stream 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MCA</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171477823"/>
                  </a:ext>
                </a:extLst>
              </a:tr>
            </a:tbl>
          </a:graphicData>
        </a:graphic>
      </p:graphicFrame>
      <p:graphicFrame>
        <p:nvGraphicFramePr>
          <p:cNvPr id="6" name="Table 5">
            <a:extLst>
              <a:ext uri="{FF2B5EF4-FFF2-40B4-BE49-F238E27FC236}">
                <a16:creationId xmlns:a16="http://schemas.microsoft.com/office/drawing/2014/main" id="{FDE051B3-CC31-4299-8BD2-9D15B327FB5A}"/>
              </a:ext>
            </a:extLst>
          </p:cNvPr>
          <p:cNvGraphicFramePr>
            <a:graphicFrameLocks noGrp="1"/>
          </p:cNvGraphicFramePr>
          <p:nvPr>
            <p:extLst>
              <p:ext uri="{D42A27DB-BD31-4B8C-83A1-F6EECF244321}">
                <p14:modId xmlns:p14="http://schemas.microsoft.com/office/powerpoint/2010/main" val="111952648"/>
              </p:ext>
            </p:extLst>
          </p:nvPr>
        </p:nvGraphicFramePr>
        <p:xfrm>
          <a:off x="2106636" y="4419600"/>
          <a:ext cx="8243667" cy="2155108"/>
        </p:xfrm>
        <a:graphic>
          <a:graphicData uri="http://schemas.openxmlformats.org/drawingml/2006/table">
            <a:tbl>
              <a:tblPr firstRow="1" firstCol="1" bandRow="1">
                <a:tableStyleId>{ED083AE6-46FA-4A59-8FB0-9F97EB10719F}</a:tableStyleId>
              </a:tblPr>
              <a:tblGrid>
                <a:gridCol w="1174051">
                  <a:extLst>
                    <a:ext uri="{9D8B030D-6E8A-4147-A177-3AD203B41FA5}">
                      <a16:colId xmlns:a16="http://schemas.microsoft.com/office/drawing/2014/main" val="526751910"/>
                    </a:ext>
                  </a:extLst>
                </a:gridCol>
                <a:gridCol w="1507978">
                  <a:extLst>
                    <a:ext uri="{9D8B030D-6E8A-4147-A177-3AD203B41FA5}">
                      <a16:colId xmlns:a16="http://schemas.microsoft.com/office/drawing/2014/main" val="3969717822"/>
                    </a:ext>
                  </a:extLst>
                </a:gridCol>
                <a:gridCol w="1160988">
                  <a:extLst>
                    <a:ext uri="{9D8B030D-6E8A-4147-A177-3AD203B41FA5}">
                      <a16:colId xmlns:a16="http://schemas.microsoft.com/office/drawing/2014/main" val="1479387120"/>
                    </a:ext>
                  </a:extLst>
                </a:gridCol>
                <a:gridCol w="2191344">
                  <a:extLst>
                    <a:ext uri="{9D8B030D-6E8A-4147-A177-3AD203B41FA5}">
                      <a16:colId xmlns:a16="http://schemas.microsoft.com/office/drawing/2014/main" val="349180814"/>
                    </a:ext>
                  </a:extLst>
                </a:gridCol>
                <a:gridCol w="2209306">
                  <a:extLst>
                    <a:ext uri="{9D8B030D-6E8A-4147-A177-3AD203B41FA5}">
                      <a16:colId xmlns:a16="http://schemas.microsoft.com/office/drawing/2014/main" val="1327745924"/>
                    </a:ext>
                  </a:extLst>
                </a:gridCol>
              </a:tblGrid>
              <a:tr h="694314">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445521144"/>
                  </a:ext>
                </a:extLst>
              </a:tr>
              <a:tr h="515507">
                <a:tc>
                  <a:txBody>
                    <a:bodyPr/>
                    <a:lstStyle/>
                    <a:p>
                      <a:pPr marL="0" marR="0" algn="just">
                        <a:lnSpc>
                          <a:spcPct val="115000"/>
                        </a:lnSpc>
                        <a:spcBef>
                          <a:spcPts val="0"/>
                        </a:spcBef>
                        <a:spcAft>
                          <a:spcPts val="1000"/>
                        </a:spcAft>
                      </a:pPr>
                      <a:r>
                        <a:rPr lang="en-IN" sz="1800" b="0" dirty="0">
                          <a:effectLst/>
                        </a:rPr>
                        <a:t>D_ID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Division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879520776"/>
                  </a:ext>
                </a:extLst>
              </a:tr>
              <a:tr h="339934">
                <a:tc>
                  <a:txBody>
                    <a:bodyPr/>
                    <a:lstStyle/>
                    <a:p>
                      <a:pPr marL="0" marR="0" algn="just">
                        <a:lnSpc>
                          <a:spcPct val="115000"/>
                        </a:lnSpc>
                        <a:spcBef>
                          <a:spcPts val="0"/>
                        </a:spcBef>
                        <a:spcAft>
                          <a:spcPts val="1000"/>
                        </a:spcAft>
                      </a:pPr>
                      <a:r>
                        <a:rPr lang="en-GB" sz="1800" b="0">
                          <a:effectLst/>
                        </a:rPr>
                        <a:t>S_ID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Reference to Stream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68934696"/>
                  </a:ext>
                </a:extLst>
              </a:tr>
              <a:tr h="335623">
                <a:tc>
                  <a:txBody>
                    <a:bodyPr/>
                    <a:lstStyle/>
                    <a:p>
                      <a:pPr marL="0" marR="0" algn="just">
                        <a:lnSpc>
                          <a:spcPct val="115000"/>
                        </a:lnSpc>
                        <a:spcBef>
                          <a:spcPts val="0"/>
                        </a:spcBef>
                        <a:spcAft>
                          <a:spcPts val="1000"/>
                        </a:spcAft>
                      </a:pPr>
                      <a:r>
                        <a:rPr lang="en-IN" sz="1800" b="0">
                          <a:effectLst/>
                        </a:rPr>
                        <a:t>D_NAME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VARCHAR(20)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Division name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C</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582715673"/>
                  </a:ext>
                </a:extLst>
              </a:tr>
            </a:tbl>
          </a:graphicData>
        </a:graphic>
      </p:graphicFrame>
    </p:spTree>
    <p:extLst>
      <p:ext uri="{BB962C8B-B14F-4D97-AF65-F5344CB8AC3E}">
        <p14:creationId xmlns:p14="http://schemas.microsoft.com/office/powerpoint/2010/main" val="353473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778555" y="685800"/>
            <a:ext cx="2634888"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EVENT MASTER</a:t>
            </a:r>
            <a:endParaRPr lang="en-US" sz="2400" b="1" dirty="0">
              <a:latin typeface="Calibri" panose="020F0502020204030204" pitchFamily="34" charset="0"/>
            </a:endParaRPr>
          </a:p>
        </p:txBody>
      </p:sp>
      <p:graphicFrame>
        <p:nvGraphicFramePr>
          <p:cNvPr id="8" name="Table 7">
            <a:extLst>
              <a:ext uri="{FF2B5EF4-FFF2-40B4-BE49-F238E27FC236}">
                <a16:creationId xmlns:a16="http://schemas.microsoft.com/office/drawing/2014/main" id="{6245A92A-D338-49D6-A927-B33CFB30D4B0}"/>
              </a:ext>
            </a:extLst>
          </p:cNvPr>
          <p:cNvGraphicFramePr>
            <a:graphicFrameLocks noGrp="1"/>
          </p:cNvGraphicFramePr>
          <p:nvPr>
            <p:extLst>
              <p:ext uri="{D42A27DB-BD31-4B8C-83A1-F6EECF244321}">
                <p14:modId xmlns:p14="http://schemas.microsoft.com/office/powerpoint/2010/main" val="3634291772"/>
              </p:ext>
            </p:extLst>
          </p:nvPr>
        </p:nvGraphicFramePr>
        <p:xfrm>
          <a:off x="2030436" y="1447800"/>
          <a:ext cx="8131126" cy="3657600"/>
        </p:xfrm>
        <a:graphic>
          <a:graphicData uri="http://schemas.openxmlformats.org/drawingml/2006/table">
            <a:tbl>
              <a:tblPr firstRow="1" firstCol="1" bandRow="1">
                <a:tableStyleId>{ED083AE6-46FA-4A59-8FB0-9F97EB10719F}</a:tableStyleId>
              </a:tblPr>
              <a:tblGrid>
                <a:gridCol w="1646903">
                  <a:extLst>
                    <a:ext uri="{9D8B030D-6E8A-4147-A177-3AD203B41FA5}">
                      <a16:colId xmlns:a16="http://schemas.microsoft.com/office/drawing/2014/main" val="2351109580"/>
                    </a:ext>
                  </a:extLst>
                </a:gridCol>
                <a:gridCol w="1538630">
                  <a:extLst>
                    <a:ext uri="{9D8B030D-6E8A-4147-A177-3AD203B41FA5}">
                      <a16:colId xmlns:a16="http://schemas.microsoft.com/office/drawing/2014/main" val="3343471491"/>
                    </a:ext>
                  </a:extLst>
                </a:gridCol>
                <a:gridCol w="1135655">
                  <a:extLst>
                    <a:ext uri="{9D8B030D-6E8A-4147-A177-3AD203B41FA5}">
                      <a16:colId xmlns:a16="http://schemas.microsoft.com/office/drawing/2014/main" val="4241540635"/>
                    </a:ext>
                  </a:extLst>
                </a:gridCol>
                <a:gridCol w="2198041">
                  <a:extLst>
                    <a:ext uri="{9D8B030D-6E8A-4147-A177-3AD203B41FA5}">
                      <a16:colId xmlns:a16="http://schemas.microsoft.com/office/drawing/2014/main" val="1604955990"/>
                    </a:ext>
                  </a:extLst>
                </a:gridCol>
                <a:gridCol w="1611897">
                  <a:extLst>
                    <a:ext uri="{9D8B030D-6E8A-4147-A177-3AD203B41FA5}">
                      <a16:colId xmlns:a16="http://schemas.microsoft.com/office/drawing/2014/main" val="2182099107"/>
                    </a:ext>
                  </a:extLst>
                </a:gridCol>
              </a:tblGrid>
              <a:tr h="365760">
                <a:tc>
                  <a:txBody>
                    <a:bodyPr/>
                    <a:lstStyle/>
                    <a:p>
                      <a:pPr marL="0" marR="0" algn="just">
                        <a:lnSpc>
                          <a:spcPct val="115000"/>
                        </a:lnSpc>
                        <a:spcBef>
                          <a:spcPts val="0"/>
                        </a:spcBef>
                        <a:spcAft>
                          <a:spcPts val="1000"/>
                        </a:spcAft>
                      </a:pPr>
                      <a:r>
                        <a:rPr lang="en-IN" sz="1800" dirty="0">
                          <a:effectLst/>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887759118"/>
                  </a:ext>
                </a:extLst>
              </a:tr>
              <a:tr h="365760">
                <a:tc>
                  <a:txBody>
                    <a:bodyPr/>
                    <a:lstStyle/>
                    <a:p>
                      <a:pPr marL="0" marR="0" algn="just">
                        <a:lnSpc>
                          <a:spcPct val="115000"/>
                        </a:lnSpc>
                        <a:spcBef>
                          <a:spcPts val="0"/>
                        </a:spcBef>
                        <a:spcAft>
                          <a:spcPts val="1000"/>
                        </a:spcAft>
                      </a:pPr>
                      <a:r>
                        <a:rPr lang="en-IN" sz="1800" b="0" dirty="0">
                          <a:effectLst/>
                        </a:rPr>
                        <a:t>E_ID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Unique Event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082445684"/>
                  </a:ext>
                </a:extLst>
              </a:tr>
              <a:tr h="365760">
                <a:tc>
                  <a:txBody>
                    <a:bodyPr/>
                    <a:lstStyle/>
                    <a:p>
                      <a:pPr marL="0" marR="0" algn="just">
                        <a:lnSpc>
                          <a:spcPct val="115000"/>
                        </a:lnSpc>
                        <a:spcBef>
                          <a:spcPts val="0"/>
                        </a:spcBef>
                        <a:spcAft>
                          <a:spcPts val="1000"/>
                        </a:spcAft>
                      </a:pPr>
                      <a:r>
                        <a:rPr lang="en-IN" sz="1800" b="0" dirty="0">
                          <a:effectLst/>
                        </a:rPr>
                        <a:t>B_ID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Reference to Branch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380283261"/>
                  </a:ext>
                </a:extLst>
              </a:tr>
              <a:tr h="365760">
                <a:tc>
                  <a:txBody>
                    <a:bodyPr/>
                    <a:lstStyle/>
                    <a:p>
                      <a:pPr marL="0" marR="0" algn="just">
                        <a:lnSpc>
                          <a:spcPct val="115000"/>
                        </a:lnSpc>
                        <a:spcBef>
                          <a:spcPts val="0"/>
                        </a:spcBef>
                        <a:spcAft>
                          <a:spcPts val="1000"/>
                        </a:spcAft>
                      </a:pPr>
                      <a:r>
                        <a:rPr lang="en-IN" sz="1800" b="0">
                          <a:effectLst/>
                        </a:rPr>
                        <a:t>V_ID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Reference to Venue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313291658"/>
                  </a:ext>
                </a:extLst>
              </a:tr>
              <a:tr h="365760">
                <a:tc>
                  <a:txBody>
                    <a:bodyPr/>
                    <a:lstStyle/>
                    <a:p>
                      <a:pPr marL="0" marR="0" algn="just">
                        <a:lnSpc>
                          <a:spcPct val="115000"/>
                        </a:lnSpc>
                        <a:spcBef>
                          <a:spcPts val="0"/>
                        </a:spcBef>
                        <a:spcAft>
                          <a:spcPts val="1000"/>
                        </a:spcAft>
                      </a:pPr>
                      <a:r>
                        <a:rPr lang="en-IN" sz="1800" b="0">
                          <a:effectLst/>
                        </a:rPr>
                        <a:t>E_NAME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VARCHAR(20)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Name of the Event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Enthusia</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91037404"/>
                  </a:ext>
                </a:extLst>
              </a:tr>
              <a:tr h="365760">
                <a:tc>
                  <a:txBody>
                    <a:bodyPr/>
                    <a:lstStyle/>
                    <a:p>
                      <a:pPr marL="0" marR="0" algn="just">
                        <a:lnSpc>
                          <a:spcPct val="115000"/>
                        </a:lnSpc>
                        <a:spcBef>
                          <a:spcPts val="0"/>
                        </a:spcBef>
                        <a:spcAft>
                          <a:spcPts val="1000"/>
                        </a:spcAft>
                      </a:pPr>
                      <a:r>
                        <a:rPr lang="en-IN" sz="1800" b="0">
                          <a:effectLst/>
                        </a:rPr>
                        <a:t>E_DURATION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TIME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rPr>
                        <a:t>Duration of the Event</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6 hours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077183427"/>
                  </a:ext>
                </a:extLst>
              </a:tr>
              <a:tr h="365760">
                <a:tc>
                  <a:txBody>
                    <a:bodyPr/>
                    <a:lstStyle/>
                    <a:p>
                      <a:pPr marL="0" marR="0" algn="just">
                        <a:lnSpc>
                          <a:spcPct val="115000"/>
                        </a:lnSpc>
                        <a:spcBef>
                          <a:spcPts val="0"/>
                        </a:spcBef>
                        <a:spcAft>
                          <a:spcPts val="1000"/>
                        </a:spcAft>
                      </a:pPr>
                      <a:r>
                        <a:rPr lang="en-IN" sz="1800" b="0">
                          <a:effectLst/>
                        </a:rPr>
                        <a:t>E_DESCRIPTION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VARCHAR(255)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Description of Event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Annual function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886986590"/>
                  </a:ext>
                </a:extLst>
              </a:tr>
              <a:tr h="365760">
                <a:tc>
                  <a:txBody>
                    <a:bodyPr/>
                    <a:lstStyle/>
                    <a:p>
                      <a:pPr marL="0" marR="0" algn="just">
                        <a:lnSpc>
                          <a:spcPct val="115000"/>
                        </a:lnSpc>
                        <a:spcBef>
                          <a:spcPts val="0"/>
                        </a:spcBef>
                        <a:spcAft>
                          <a:spcPts val="1000"/>
                        </a:spcAft>
                      </a:pPr>
                      <a:r>
                        <a:rPr lang="en-IN" sz="1800" b="0">
                          <a:effectLst/>
                        </a:rPr>
                        <a:t>E_STATUS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INT(1)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Event Status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rPr>
                        <a:t>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201898449"/>
                  </a:ext>
                </a:extLst>
              </a:tr>
              <a:tr h="365760">
                <a:tc>
                  <a:txBody>
                    <a:bodyPr/>
                    <a:lstStyle/>
                    <a:p>
                      <a:pPr marL="0" marR="0" algn="just">
                        <a:lnSpc>
                          <a:spcPct val="115000"/>
                        </a:lnSpc>
                        <a:spcBef>
                          <a:spcPts val="0"/>
                        </a:spcBef>
                        <a:spcAft>
                          <a:spcPts val="1000"/>
                        </a:spcAft>
                      </a:pPr>
                      <a:r>
                        <a:rPr lang="en-GB" sz="1800" b="0">
                          <a:effectLst/>
                        </a:rPr>
                        <a:t>START_DATE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Event Start 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25/2/2020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75658284"/>
                  </a:ext>
                </a:extLst>
              </a:tr>
              <a:tr h="365760">
                <a:tc>
                  <a:txBody>
                    <a:bodyPr/>
                    <a:lstStyle/>
                    <a:p>
                      <a:pPr marL="0" marR="0" algn="just">
                        <a:lnSpc>
                          <a:spcPct val="115000"/>
                        </a:lnSpc>
                        <a:spcBef>
                          <a:spcPts val="0"/>
                        </a:spcBef>
                        <a:spcAft>
                          <a:spcPts val="1000"/>
                        </a:spcAft>
                      </a:pPr>
                      <a:r>
                        <a:rPr lang="en-IN" sz="1800" b="0">
                          <a:effectLst/>
                        </a:rPr>
                        <a:t>END_DATE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rPr>
                        <a:t>Event End 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rPr>
                        <a:t>25/2/2020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18169155"/>
                  </a:ext>
                </a:extLst>
              </a:tr>
            </a:tbl>
          </a:graphicData>
        </a:graphic>
      </p:graphicFrame>
    </p:spTree>
    <p:extLst>
      <p:ext uri="{BB962C8B-B14F-4D97-AF65-F5344CB8AC3E}">
        <p14:creationId xmlns:p14="http://schemas.microsoft.com/office/powerpoint/2010/main" val="214713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440322" y="685800"/>
            <a:ext cx="3311356" cy="490199"/>
          </a:xfrm>
          <a:prstGeom prst="rect">
            <a:avLst/>
          </a:prstGeom>
        </p:spPr>
        <p:txBody>
          <a:bodyPr wrap="none">
            <a:spAutoFit/>
          </a:bodyPr>
          <a:lstStyle/>
          <a:p>
            <a:pPr algn="ctr">
              <a:lnSpc>
                <a:spcPct val="115000"/>
              </a:lnSpc>
              <a:spcAft>
                <a:spcPts val="300"/>
              </a:spcAft>
            </a:pPr>
            <a:r>
              <a:rPr lang="en-GB" sz="2400" b="1" u="sng" dirty="0">
                <a:latin typeface="Times New Roman" panose="02020603050405020304" pitchFamily="18" charset="0"/>
              </a:rPr>
              <a:t>SUB EVENT MASTER</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D949A3A4-BE82-497E-80E4-2CD799292DAA}"/>
              </a:ext>
            </a:extLst>
          </p:cNvPr>
          <p:cNvGraphicFramePr>
            <a:graphicFrameLocks noGrp="1"/>
          </p:cNvGraphicFramePr>
          <p:nvPr>
            <p:extLst>
              <p:ext uri="{D42A27DB-BD31-4B8C-83A1-F6EECF244321}">
                <p14:modId xmlns:p14="http://schemas.microsoft.com/office/powerpoint/2010/main" val="2091664042"/>
              </p:ext>
            </p:extLst>
          </p:nvPr>
        </p:nvGraphicFramePr>
        <p:xfrm>
          <a:off x="1341437" y="1524000"/>
          <a:ext cx="9509125" cy="3581403"/>
        </p:xfrm>
        <a:graphic>
          <a:graphicData uri="http://schemas.openxmlformats.org/drawingml/2006/table">
            <a:tbl>
              <a:tblPr firstRow="1" firstCol="1" bandRow="1">
                <a:tableStyleId>{ED083AE6-46FA-4A59-8FB0-9F97EB10719F}</a:tableStyleId>
              </a:tblPr>
              <a:tblGrid>
                <a:gridCol w="1669584">
                  <a:extLst>
                    <a:ext uri="{9D8B030D-6E8A-4147-A177-3AD203B41FA5}">
                      <a16:colId xmlns:a16="http://schemas.microsoft.com/office/drawing/2014/main" val="2237261995"/>
                    </a:ext>
                  </a:extLst>
                </a:gridCol>
                <a:gridCol w="1795967">
                  <a:extLst>
                    <a:ext uri="{9D8B030D-6E8A-4147-A177-3AD203B41FA5}">
                      <a16:colId xmlns:a16="http://schemas.microsoft.com/office/drawing/2014/main" val="2781919815"/>
                    </a:ext>
                  </a:extLst>
                </a:gridCol>
                <a:gridCol w="1321795">
                  <a:extLst>
                    <a:ext uri="{9D8B030D-6E8A-4147-A177-3AD203B41FA5}">
                      <a16:colId xmlns:a16="http://schemas.microsoft.com/office/drawing/2014/main" val="2480866150"/>
                    </a:ext>
                  </a:extLst>
                </a:gridCol>
                <a:gridCol w="2565668">
                  <a:extLst>
                    <a:ext uri="{9D8B030D-6E8A-4147-A177-3AD203B41FA5}">
                      <a16:colId xmlns:a16="http://schemas.microsoft.com/office/drawing/2014/main" val="1307307023"/>
                    </a:ext>
                  </a:extLst>
                </a:gridCol>
                <a:gridCol w="2156111">
                  <a:extLst>
                    <a:ext uri="{9D8B030D-6E8A-4147-A177-3AD203B41FA5}">
                      <a16:colId xmlns:a16="http://schemas.microsoft.com/office/drawing/2014/main" val="2497037275"/>
                    </a:ext>
                  </a:extLst>
                </a:gridCol>
              </a:tblGrid>
              <a:tr h="511629">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22816200"/>
                  </a:ext>
                </a:extLst>
              </a:tr>
              <a:tr h="511629">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S_E_ID</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latin typeface="Times New Roman" panose="02020603050405020304" pitchFamily="18" charset="0"/>
                          <a:cs typeface="Times New Roman" panose="02020603050405020304" pitchFamily="18" charset="0"/>
                        </a:rPr>
                        <a:t>Unique Sub Event id</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723429024"/>
                  </a:ext>
                </a:extLst>
              </a:tr>
              <a:tr h="511629">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E_ID</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Event table</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475208796"/>
                  </a:ext>
                </a:extLst>
              </a:tr>
              <a:tr h="511629">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S_E_NAME</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VARCHAR(50)</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Name of the Sub Event</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Ramp Walk</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172250543"/>
                  </a:ext>
                </a:extLst>
              </a:tr>
              <a:tr h="511629">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DESCRIPTION</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VARCHAR(255)</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Description of Sub Event </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Ramp Walk</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352288838"/>
                  </a:ext>
                </a:extLst>
              </a:tr>
              <a:tr h="511629">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DURATION</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TIME</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NOT NULL</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Duration of Sub Event</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4 min</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074474167"/>
                  </a:ext>
                </a:extLst>
              </a:tr>
              <a:tr h="511629">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STATUS </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INT(1)</a:t>
                      </a:r>
                      <a:endParaRPr lang="en-US" sz="1800" b="0" i="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latin typeface="Times New Roman" panose="02020603050405020304" pitchFamily="18" charset="0"/>
                          <a:cs typeface="Times New Roman" panose="02020603050405020304" pitchFamily="18" charset="0"/>
                        </a:rPr>
                        <a:t>NOT NULL</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Status of Sub Event</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Active</a:t>
                      </a:r>
                      <a:endParaRPr lang="en-US" sz="18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245211139"/>
                  </a:ext>
                </a:extLst>
              </a:tr>
            </a:tbl>
          </a:graphicData>
        </a:graphic>
      </p:graphicFrame>
    </p:spTree>
    <p:extLst>
      <p:ext uri="{BB962C8B-B14F-4D97-AF65-F5344CB8AC3E}">
        <p14:creationId xmlns:p14="http://schemas.microsoft.com/office/powerpoint/2010/main" val="43593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550547" y="685800"/>
            <a:ext cx="3090910"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CHOREOGRAPHER</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6AA93852-366D-45BC-A18E-244FEA08538D}"/>
              </a:ext>
            </a:extLst>
          </p:cNvPr>
          <p:cNvGraphicFramePr>
            <a:graphicFrameLocks noGrp="1"/>
          </p:cNvGraphicFramePr>
          <p:nvPr>
            <p:extLst>
              <p:ext uri="{D42A27DB-BD31-4B8C-83A1-F6EECF244321}">
                <p14:modId xmlns:p14="http://schemas.microsoft.com/office/powerpoint/2010/main" val="3487646073"/>
              </p:ext>
            </p:extLst>
          </p:nvPr>
        </p:nvGraphicFramePr>
        <p:xfrm>
          <a:off x="1524000" y="1524000"/>
          <a:ext cx="9356724" cy="2971800"/>
        </p:xfrm>
        <a:graphic>
          <a:graphicData uri="http://schemas.openxmlformats.org/drawingml/2006/table">
            <a:tbl>
              <a:tblPr firstRow="1" firstCol="1" bandRow="1">
                <a:tableStyleId>{ED083AE6-46FA-4A59-8FB0-9F97EB10719F}</a:tableStyleId>
              </a:tblPr>
              <a:tblGrid>
                <a:gridCol w="1291260">
                  <a:extLst>
                    <a:ext uri="{9D8B030D-6E8A-4147-A177-3AD203B41FA5}">
                      <a16:colId xmlns:a16="http://schemas.microsoft.com/office/drawing/2014/main" val="1925857437"/>
                    </a:ext>
                  </a:extLst>
                </a:gridCol>
                <a:gridCol w="1654982">
                  <a:extLst>
                    <a:ext uri="{9D8B030D-6E8A-4147-A177-3AD203B41FA5}">
                      <a16:colId xmlns:a16="http://schemas.microsoft.com/office/drawing/2014/main" val="2179712782"/>
                    </a:ext>
                  </a:extLst>
                </a:gridCol>
                <a:gridCol w="1343620">
                  <a:extLst>
                    <a:ext uri="{9D8B030D-6E8A-4147-A177-3AD203B41FA5}">
                      <a16:colId xmlns:a16="http://schemas.microsoft.com/office/drawing/2014/main" val="1711185260"/>
                    </a:ext>
                  </a:extLst>
                </a:gridCol>
                <a:gridCol w="2861155">
                  <a:extLst>
                    <a:ext uri="{9D8B030D-6E8A-4147-A177-3AD203B41FA5}">
                      <a16:colId xmlns:a16="http://schemas.microsoft.com/office/drawing/2014/main" val="1894626928"/>
                    </a:ext>
                  </a:extLst>
                </a:gridCol>
                <a:gridCol w="2205707">
                  <a:extLst>
                    <a:ext uri="{9D8B030D-6E8A-4147-A177-3AD203B41FA5}">
                      <a16:colId xmlns:a16="http://schemas.microsoft.com/office/drawing/2014/main" val="412078552"/>
                    </a:ext>
                  </a:extLst>
                </a:gridCol>
              </a:tblGrid>
              <a:tr h="495300">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710173479"/>
                  </a:ext>
                </a:extLst>
              </a:tr>
              <a:tr h="495300">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C_ID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Choreographer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192667480"/>
                  </a:ext>
                </a:extLst>
              </a:tr>
              <a:tr h="4953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Sub Event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709751039"/>
                  </a:ext>
                </a:extLst>
              </a:tr>
              <a:tr h="4953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C_NAME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VARCHAR(50)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Name of the Choreographer</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ea typeface="Calibri" panose="020F0502020204030204" pitchFamily="34" charset="0"/>
                          <a:cs typeface="Times New Roman" panose="02020603050405020304" pitchFamily="18" charset="0"/>
                        </a:rPr>
                        <a:t>KARTIK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853329519"/>
                  </a:ext>
                </a:extLst>
              </a:tr>
              <a:tr h="4953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C_MOBILE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VARCHAR(13)</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UNIQUE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Choreographer Contact no.</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ea typeface="Calibri" panose="020F0502020204030204" pitchFamily="34" charset="0"/>
                          <a:cs typeface="Times New Roman" panose="02020603050405020304" pitchFamily="18" charset="0"/>
                        </a:rPr>
                        <a:t>8987009872</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725249215"/>
                  </a:ext>
                </a:extLst>
              </a:tr>
              <a:tr h="4953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C_EMAIL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VARCHAR(70)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UNIQUE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Choreographer Email 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kartik@gmail.com</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655282712"/>
                  </a:ext>
                </a:extLst>
              </a:tr>
            </a:tbl>
          </a:graphicData>
        </a:graphic>
      </p:graphicFrame>
    </p:spTree>
    <p:extLst>
      <p:ext uri="{BB962C8B-B14F-4D97-AF65-F5344CB8AC3E}">
        <p14:creationId xmlns:p14="http://schemas.microsoft.com/office/powerpoint/2010/main" val="284383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250562" y="685800"/>
            <a:ext cx="3690882"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EVENT REGISTRATION</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9CADB1DF-1890-420E-B03F-A26680594094}"/>
              </a:ext>
            </a:extLst>
          </p:cNvPr>
          <p:cNvGraphicFramePr>
            <a:graphicFrameLocks noGrp="1"/>
          </p:cNvGraphicFramePr>
          <p:nvPr>
            <p:extLst>
              <p:ext uri="{D42A27DB-BD31-4B8C-83A1-F6EECF244321}">
                <p14:modId xmlns:p14="http://schemas.microsoft.com/office/powerpoint/2010/main" val="500749633"/>
              </p:ext>
            </p:extLst>
          </p:nvPr>
        </p:nvGraphicFramePr>
        <p:xfrm>
          <a:off x="1341437" y="1524000"/>
          <a:ext cx="9509125" cy="3306765"/>
        </p:xfrm>
        <a:graphic>
          <a:graphicData uri="http://schemas.openxmlformats.org/drawingml/2006/table">
            <a:tbl>
              <a:tblPr firstRow="1" firstCol="1" bandRow="1">
                <a:tableStyleId>{ED083AE6-46FA-4A59-8FB0-9F97EB10719F}</a:tableStyleId>
              </a:tblPr>
              <a:tblGrid>
                <a:gridCol w="1378856">
                  <a:extLst>
                    <a:ext uri="{9D8B030D-6E8A-4147-A177-3AD203B41FA5}">
                      <a16:colId xmlns:a16="http://schemas.microsoft.com/office/drawing/2014/main" val="1986955084"/>
                    </a:ext>
                  </a:extLst>
                </a:gridCol>
                <a:gridCol w="1294477">
                  <a:extLst>
                    <a:ext uri="{9D8B030D-6E8A-4147-A177-3AD203B41FA5}">
                      <a16:colId xmlns:a16="http://schemas.microsoft.com/office/drawing/2014/main" val="2551813807"/>
                    </a:ext>
                  </a:extLst>
                </a:gridCol>
                <a:gridCol w="1380774">
                  <a:extLst>
                    <a:ext uri="{9D8B030D-6E8A-4147-A177-3AD203B41FA5}">
                      <a16:colId xmlns:a16="http://schemas.microsoft.com/office/drawing/2014/main" val="2420978967"/>
                    </a:ext>
                  </a:extLst>
                </a:gridCol>
                <a:gridCol w="2934146">
                  <a:extLst>
                    <a:ext uri="{9D8B030D-6E8A-4147-A177-3AD203B41FA5}">
                      <a16:colId xmlns:a16="http://schemas.microsoft.com/office/drawing/2014/main" val="747013807"/>
                    </a:ext>
                  </a:extLst>
                </a:gridCol>
                <a:gridCol w="2520872">
                  <a:extLst>
                    <a:ext uri="{9D8B030D-6E8A-4147-A177-3AD203B41FA5}">
                      <a16:colId xmlns:a16="http://schemas.microsoft.com/office/drawing/2014/main" val="541625825"/>
                    </a:ext>
                  </a:extLst>
                </a:gridCol>
              </a:tblGrid>
              <a:tr h="472395">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229227109"/>
                  </a:ext>
                </a:extLst>
              </a:tr>
              <a:tr h="472395">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E_R_ID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Event Register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709434189"/>
                  </a:ext>
                </a:extLst>
              </a:tr>
              <a:tr h="47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Sub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53171711"/>
                  </a:ext>
                </a:extLst>
              </a:tr>
              <a:tr h="47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U_ID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User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305910895"/>
                  </a:ext>
                </a:extLst>
              </a:tr>
              <a:tr h="47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R_ID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Role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294380292"/>
                  </a:ext>
                </a:extLst>
              </a:tr>
              <a:tr h="472395">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G_ID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Group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791237406"/>
                  </a:ext>
                </a:extLst>
              </a:tr>
              <a:tr h="47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STATUS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Event Status for Registration</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Active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95102657"/>
                  </a:ext>
                </a:extLst>
              </a:tr>
            </a:tbl>
          </a:graphicData>
        </a:graphic>
      </p:graphicFrame>
    </p:spTree>
    <p:extLst>
      <p:ext uri="{BB962C8B-B14F-4D97-AF65-F5344CB8AC3E}">
        <p14:creationId xmlns:p14="http://schemas.microsoft.com/office/powerpoint/2010/main" val="81603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5448226" y="685800"/>
            <a:ext cx="1295547"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GROUP</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C488CDF2-1B34-4E75-8349-B29EBAE15C03}"/>
              </a:ext>
            </a:extLst>
          </p:cNvPr>
          <p:cNvGraphicFramePr>
            <a:graphicFrameLocks noGrp="1"/>
          </p:cNvGraphicFramePr>
          <p:nvPr>
            <p:extLst>
              <p:ext uri="{D42A27DB-BD31-4B8C-83A1-F6EECF244321}">
                <p14:modId xmlns:p14="http://schemas.microsoft.com/office/powerpoint/2010/main" val="3727295230"/>
              </p:ext>
            </p:extLst>
          </p:nvPr>
        </p:nvGraphicFramePr>
        <p:xfrm>
          <a:off x="1662331" y="1295400"/>
          <a:ext cx="8867335" cy="2562227"/>
        </p:xfrm>
        <a:graphic>
          <a:graphicData uri="http://schemas.openxmlformats.org/drawingml/2006/table">
            <a:tbl>
              <a:tblPr firstRow="1" firstCol="1" bandRow="1">
                <a:tableStyleId>{ED083AE6-46FA-4A59-8FB0-9F97EB10719F}</a:tableStyleId>
              </a:tblPr>
              <a:tblGrid>
                <a:gridCol w="1274230">
                  <a:extLst>
                    <a:ext uri="{9D8B030D-6E8A-4147-A177-3AD203B41FA5}">
                      <a16:colId xmlns:a16="http://schemas.microsoft.com/office/drawing/2014/main" val="2313725797"/>
                    </a:ext>
                  </a:extLst>
                </a:gridCol>
                <a:gridCol w="1196253">
                  <a:extLst>
                    <a:ext uri="{9D8B030D-6E8A-4147-A177-3AD203B41FA5}">
                      <a16:colId xmlns:a16="http://schemas.microsoft.com/office/drawing/2014/main" val="2427138282"/>
                    </a:ext>
                  </a:extLst>
                </a:gridCol>
                <a:gridCol w="1067417">
                  <a:extLst>
                    <a:ext uri="{9D8B030D-6E8A-4147-A177-3AD203B41FA5}">
                      <a16:colId xmlns:a16="http://schemas.microsoft.com/office/drawing/2014/main" val="1524640281"/>
                    </a:ext>
                  </a:extLst>
                </a:gridCol>
                <a:gridCol w="2787176">
                  <a:extLst>
                    <a:ext uri="{9D8B030D-6E8A-4147-A177-3AD203B41FA5}">
                      <a16:colId xmlns:a16="http://schemas.microsoft.com/office/drawing/2014/main" val="3861279936"/>
                    </a:ext>
                  </a:extLst>
                </a:gridCol>
                <a:gridCol w="2542259">
                  <a:extLst>
                    <a:ext uri="{9D8B030D-6E8A-4147-A177-3AD203B41FA5}">
                      <a16:colId xmlns:a16="http://schemas.microsoft.com/office/drawing/2014/main" val="4257766549"/>
                    </a:ext>
                  </a:extLst>
                </a:gridCol>
              </a:tblGrid>
              <a:tr h="666960">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dirty="0">
                          <a:effectLst/>
                          <a:latin typeface="Times New Roman" panose="02020603050405020304" pitchFamily="18" charset="0"/>
                          <a:cs typeface="Times New Roman" panose="02020603050405020304" pitchFamily="18" charset="0"/>
                        </a:rPr>
                        <a:t>Constraint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968742830"/>
                  </a:ext>
                </a:extLst>
              </a:tr>
              <a:tr h="322401">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G_ID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Group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043694704"/>
                  </a:ext>
                </a:extLst>
              </a:tr>
              <a:tr h="322401">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01804204"/>
                  </a:ext>
                </a:extLst>
              </a:tr>
              <a:tr h="322401">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U_ID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User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956115827"/>
                  </a:ext>
                </a:extLst>
              </a:tr>
              <a:tr h="322401">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Sub Event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421417003"/>
                  </a:ext>
                </a:extLst>
              </a:tr>
              <a:tr h="322401">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R_ID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Role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176846748"/>
                  </a:ext>
                </a:extLst>
              </a:tr>
            </a:tbl>
          </a:graphicData>
        </a:graphic>
      </p:graphicFrame>
    </p:spTree>
    <p:extLst>
      <p:ext uri="{BB962C8B-B14F-4D97-AF65-F5344CB8AC3E}">
        <p14:creationId xmlns:p14="http://schemas.microsoft.com/office/powerpoint/2010/main" val="20841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5293537" y="685800"/>
            <a:ext cx="1604927"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EXPENSE</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443D4057-987F-415A-94F9-C32BE0740EAF}"/>
              </a:ext>
            </a:extLst>
          </p:cNvPr>
          <p:cNvGraphicFramePr>
            <a:graphicFrameLocks noGrp="1"/>
          </p:cNvGraphicFramePr>
          <p:nvPr>
            <p:extLst>
              <p:ext uri="{D42A27DB-BD31-4B8C-83A1-F6EECF244321}">
                <p14:modId xmlns:p14="http://schemas.microsoft.com/office/powerpoint/2010/main" val="721414069"/>
              </p:ext>
            </p:extLst>
          </p:nvPr>
        </p:nvGraphicFramePr>
        <p:xfrm>
          <a:off x="1395046" y="1447800"/>
          <a:ext cx="9401908" cy="3733803"/>
        </p:xfrm>
        <a:graphic>
          <a:graphicData uri="http://schemas.openxmlformats.org/drawingml/2006/table">
            <a:tbl>
              <a:tblPr firstRow="1" firstCol="1" bandRow="1">
                <a:tableStyleId>{ED083AE6-46FA-4A59-8FB0-9F97EB10719F}</a:tableStyleId>
              </a:tblPr>
              <a:tblGrid>
                <a:gridCol w="1677378">
                  <a:extLst>
                    <a:ext uri="{9D8B030D-6E8A-4147-A177-3AD203B41FA5}">
                      <a16:colId xmlns:a16="http://schemas.microsoft.com/office/drawing/2014/main" val="436515607"/>
                    </a:ext>
                  </a:extLst>
                </a:gridCol>
                <a:gridCol w="1763208">
                  <a:extLst>
                    <a:ext uri="{9D8B030D-6E8A-4147-A177-3AD203B41FA5}">
                      <a16:colId xmlns:a16="http://schemas.microsoft.com/office/drawing/2014/main" val="20576552"/>
                    </a:ext>
                  </a:extLst>
                </a:gridCol>
                <a:gridCol w="1343397">
                  <a:extLst>
                    <a:ext uri="{9D8B030D-6E8A-4147-A177-3AD203B41FA5}">
                      <a16:colId xmlns:a16="http://schemas.microsoft.com/office/drawing/2014/main" val="893474093"/>
                    </a:ext>
                  </a:extLst>
                </a:gridCol>
                <a:gridCol w="2854717">
                  <a:extLst>
                    <a:ext uri="{9D8B030D-6E8A-4147-A177-3AD203B41FA5}">
                      <a16:colId xmlns:a16="http://schemas.microsoft.com/office/drawing/2014/main" val="364957666"/>
                    </a:ext>
                  </a:extLst>
                </a:gridCol>
                <a:gridCol w="1763208">
                  <a:extLst>
                    <a:ext uri="{9D8B030D-6E8A-4147-A177-3AD203B41FA5}">
                      <a16:colId xmlns:a16="http://schemas.microsoft.com/office/drawing/2014/main" val="2278288001"/>
                    </a:ext>
                  </a:extLst>
                </a:gridCol>
              </a:tblGrid>
              <a:tr h="414867">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006314360"/>
                  </a:ext>
                </a:extLst>
              </a:tr>
              <a:tr h="414867">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EXPENCE_ID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Expense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830889968"/>
                  </a:ext>
                </a:extLst>
              </a:tr>
              <a:tr h="41486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181670769"/>
                  </a:ext>
                </a:extLst>
              </a:tr>
              <a:tr h="414867">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Sub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72823621"/>
                  </a:ext>
                </a:extLst>
              </a:tr>
              <a:tr h="414867">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U_ID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User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333398176"/>
                  </a:ext>
                </a:extLst>
              </a:tr>
              <a:tr h="41486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NAME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VARCHAR(30)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Name of the Expense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Snacks</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1764898"/>
                  </a:ext>
                </a:extLst>
              </a:tr>
              <a:tr h="41486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EXPENSE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Amount of expense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3000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01451393"/>
                  </a:ext>
                </a:extLst>
              </a:tr>
              <a:tr h="41486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DESCRIPTION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VARCHAR(255)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Expense Description</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Snacks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94803718"/>
                  </a:ext>
                </a:extLst>
              </a:tr>
              <a:tr h="41486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STATUS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Expense Status</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Active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18245459"/>
                  </a:ext>
                </a:extLst>
              </a:tr>
            </a:tbl>
          </a:graphicData>
        </a:graphic>
      </p:graphicFrame>
    </p:spTree>
    <p:extLst>
      <p:ext uri="{BB962C8B-B14F-4D97-AF65-F5344CB8AC3E}">
        <p14:creationId xmlns:p14="http://schemas.microsoft.com/office/powerpoint/2010/main" val="2137275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5225409" y="685800"/>
            <a:ext cx="1741182"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COSTUME</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EE31C689-3195-4CDD-A5DA-EE3676610FA8}"/>
              </a:ext>
            </a:extLst>
          </p:cNvPr>
          <p:cNvGraphicFramePr>
            <a:graphicFrameLocks noGrp="1"/>
          </p:cNvGraphicFramePr>
          <p:nvPr>
            <p:extLst>
              <p:ext uri="{D42A27DB-BD31-4B8C-83A1-F6EECF244321}">
                <p14:modId xmlns:p14="http://schemas.microsoft.com/office/powerpoint/2010/main" val="64708175"/>
              </p:ext>
            </p:extLst>
          </p:nvPr>
        </p:nvGraphicFramePr>
        <p:xfrm>
          <a:off x="1524000" y="1524000"/>
          <a:ext cx="9554307" cy="3505201"/>
        </p:xfrm>
        <a:graphic>
          <a:graphicData uri="http://schemas.openxmlformats.org/drawingml/2006/table">
            <a:tbl>
              <a:tblPr firstRow="1" firstCol="1" bandRow="1">
                <a:tableStyleId>{ED083AE6-46FA-4A59-8FB0-9F97EB10719F}</a:tableStyleId>
              </a:tblPr>
              <a:tblGrid>
                <a:gridCol w="1845926">
                  <a:extLst>
                    <a:ext uri="{9D8B030D-6E8A-4147-A177-3AD203B41FA5}">
                      <a16:colId xmlns:a16="http://schemas.microsoft.com/office/drawing/2014/main" val="3989953650"/>
                    </a:ext>
                  </a:extLst>
                </a:gridCol>
                <a:gridCol w="1273650">
                  <a:extLst>
                    <a:ext uri="{9D8B030D-6E8A-4147-A177-3AD203B41FA5}">
                      <a16:colId xmlns:a16="http://schemas.microsoft.com/office/drawing/2014/main" val="642682785"/>
                    </a:ext>
                  </a:extLst>
                </a:gridCol>
                <a:gridCol w="1387335">
                  <a:extLst>
                    <a:ext uri="{9D8B030D-6E8A-4147-A177-3AD203B41FA5}">
                      <a16:colId xmlns:a16="http://schemas.microsoft.com/office/drawing/2014/main" val="1485109510"/>
                    </a:ext>
                  </a:extLst>
                </a:gridCol>
                <a:gridCol w="2948087">
                  <a:extLst>
                    <a:ext uri="{9D8B030D-6E8A-4147-A177-3AD203B41FA5}">
                      <a16:colId xmlns:a16="http://schemas.microsoft.com/office/drawing/2014/main" val="1047142299"/>
                    </a:ext>
                  </a:extLst>
                </a:gridCol>
                <a:gridCol w="2099309">
                  <a:extLst>
                    <a:ext uri="{9D8B030D-6E8A-4147-A177-3AD203B41FA5}">
                      <a16:colId xmlns:a16="http://schemas.microsoft.com/office/drawing/2014/main" val="2512992600"/>
                    </a:ext>
                  </a:extLst>
                </a:gridCol>
              </a:tblGrid>
              <a:tr h="500743">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dirty="0">
                          <a:effectLst/>
                          <a:latin typeface="Times New Roman" panose="02020603050405020304" pitchFamily="18" charset="0"/>
                          <a:cs typeface="Times New Roman" panose="02020603050405020304" pitchFamily="18" charset="0"/>
                        </a:rPr>
                        <a:t>Description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033558132"/>
                  </a:ext>
                </a:extLst>
              </a:tr>
              <a:tr h="500743">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COSTUME_ID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Costume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816641702"/>
                  </a:ext>
                </a:extLst>
              </a:tr>
              <a:tr h="500743">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Sub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842374081"/>
                  </a:ext>
                </a:extLst>
              </a:tr>
              <a:tr h="500743">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U_ID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User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18810667"/>
                  </a:ext>
                </a:extLst>
              </a:tr>
              <a:tr h="500743">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ISSUE_DATE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Issue Date of Costume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1/2/2020</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35693805"/>
                  </a:ext>
                </a:extLst>
              </a:tr>
              <a:tr h="500743">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RETURN_DATE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Return Date of Costume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226550969"/>
                  </a:ext>
                </a:extLst>
              </a:tr>
              <a:tr h="500743">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STATUS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Status of Costume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Not Returned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75356604"/>
                  </a:ext>
                </a:extLst>
              </a:tr>
            </a:tbl>
          </a:graphicData>
        </a:graphic>
      </p:graphicFrame>
    </p:spTree>
    <p:extLst>
      <p:ext uri="{BB962C8B-B14F-4D97-AF65-F5344CB8AC3E}">
        <p14:creationId xmlns:p14="http://schemas.microsoft.com/office/powerpoint/2010/main" val="3640730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313301" y="685800"/>
            <a:ext cx="3565400"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PRACTICE SCHEDULE</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D5E1D82F-A15D-4CC2-AA37-E876F9E0DB47}"/>
              </a:ext>
            </a:extLst>
          </p:cNvPr>
          <p:cNvGraphicFramePr>
            <a:graphicFrameLocks noGrp="1"/>
          </p:cNvGraphicFramePr>
          <p:nvPr>
            <p:extLst>
              <p:ext uri="{D42A27DB-BD31-4B8C-83A1-F6EECF244321}">
                <p14:modId xmlns:p14="http://schemas.microsoft.com/office/powerpoint/2010/main" val="3519356802"/>
              </p:ext>
            </p:extLst>
          </p:nvPr>
        </p:nvGraphicFramePr>
        <p:xfrm>
          <a:off x="1303337" y="1524000"/>
          <a:ext cx="9585325" cy="3459160"/>
        </p:xfrm>
        <a:graphic>
          <a:graphicData uri="http://schemas.openxmlformats.org/drawingml/2006/table">
            <a:tbl>
              <a:tblPr firstRow="1" firstCol="1" bandRow="1">
                <a:tableStyleId>{ED083AE6-46FA-4A59-8FB0-9F97EB10719F}</a:tableStyleId>
              </a:tblPr>
              <a:tblGrid>
                <a:gridCol w="1682963">
                  <a:extLst>
                    <a:ext uri="{9D8B030D-6E8A-4147-A177-3AD203B41FA5}">
                      <a16:colId xmlns:a16="http://schemas.microsoft.com/office/drawing/2014/main" val="2129749099"/>
                    </a:ext>
                  </a:extLst>
                </a:gridCol>
                <a:gridCol w="1810359">
                  <a:extLst>
                    <a:ext uri="{9D8B030D-6E8A-4147-A177-3AD203B41FA5}">
                      <a16:colId xmlns:a16="http://schemas.microsoft.com/office/drawing/2014/main" val="2921078476"/>
                    </a:ext>
                  </a:extLst>
                </a:gridCol>
                <a:gridCol w="1332386">
                  <a:extLst>
                    <a:ext uri="{9D8B030D-6E8A-4147-A177-3AD203B41FA5}">
                      <a16:colId xmlns:a16="http://schemas.microsoft.com/office/drawing/2014/main" val="3028902964"/>
                    </a:ext>
                  </a:extLst>
                </a:gridCol>
                <a:gridCol w="3362096">
                  <a:extLst>
                    <a:ext uri="{9D8B030D-6E8A-4147-A177-3AD203B41FA5}">
                      <a16:colId xmlns:a16="http://schemas.microsoft.com/office/drawing/2014/main" val="2890352599"/>
                    </a:ext>
                  </a:extLst>
                </a:gridCol>
                <a:gridCol w="1397521">
                  <a:extLst>
                    <a:ext uri="{9D8B030D-6E8A-4147-A177-3AD203B41FA5}">
                      <a16:colId xmlns:a16="http://schemas.microsoft.com/office/drawing/2014/main" val="725653491"/>
                    </a:ext>
                  </a:extLst>
                </a:gridCol>
              </a:tblGrid>
              <a:tr h="432395">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3294880"/>
                  </a:ext>
                </a:extLst>
              </a:tr>
              <a:tr h="432395">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P_ID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Practice Schedule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4459633"/>
                  </a:ext>
                </a:extLst>
              </a:tr>
              <a:tr h="432395">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S_E_ID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Sub Event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170406407"/>
                  </a:ext>
                </a:extLst>
              </a:tr>
              <a:tr h="432395">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E_R_ID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Event Register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943222940"/>
                  </a:ext>
                </a:extLst>
              </a:tr>
              <a:tr h="432395">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User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4208633997"/>
                  </a:ext>
                </a:extLst>
              </a:tr>
              <a:tr h="432395">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DESCRIPTION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VARCHAR(255)</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dirty="0">
                          <a:effectLst/>
                          <a:latin typeface="Times New Roman" panose="02020603050405020304" pitchFamily="18" charset="0"/>
                          <a:cs typeface="Times New Roman" panose="02020603050405020304" pitchFamily="18" charset="0"/>
                        </a:rPr>
                        <a:t>NOTNULL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Practice Schedule Description</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Ramp Walk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729121513"/>
                  </a:ext>
                </a:extLst>
              </a:tr>
              <a:tr h="43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TIME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TIME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Practice Schedule Time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4:00 PM</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326944759"/>
                  </a:ext>
                </a:extLst>
              </a:tr>
              <a:tr h="432395">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Practice Schedule Date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10/2/2020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219110950"/>
                  </a:ext>
                </a:extLst>
              </a:tr>
            </a:tbl>
          </a:graphicData>
        </a:graphic>
      </p:graphicFrame>
    </p:spTree>
    <p:extLst>
      <p:ext uri="{BB962C8B-B14F-4D97-AF65-F5344CB8AC3E}">
        <p14:creationId xmlns:p14="http://schemas.microsoft.com/office/powerpoint/2010/main" val="2559287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897788" y="685800"/>
            <a:ext cx="2396425"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ATTENDANCE </a:t>
            </a:r>
            <a:endParaRPr lang="en-US" sz="2400" b="1"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80AC0ECF-B4D6-484B-AF59-D3D783128385}"/>
              </a:ext>
            </a:extLst>
          </p:cNvPr>
          <p:cNvGraphicFramePr>
            <a:graphicFrameLocks noGrp="1"/>
          </p:cNvGraphicFramePr>
          <p:nvPr>
            <p:extLst>
              <p:ext uri="{D42A27DB-BD31-4B8C-83A1-F6EECF244321}">
                <p14:modId xmlns:p14="http://schemas.microsoft.com/office/powerpoint/2010/main" val="790389863"/>
              </p:ext>
            </p:extLst>
          </p:nvPr>
        </p:nvGraphicFramePr>
        <p:xfrm>
          <a:off x="1548031" y="1600200"/>
          <a:ext cx="9095937" cy="3124201"/>
        </p:xfrm>
        <a:graphic>
          <a:graphicData uri="http://schemas.openxmlformats.org/drawingml/2006/table">
            <a:tbl>
              <a:tblPr firstRow="1" firstCol="1" bandRow="1">
                <a:tableStyleId>{ED083AE6-46FA-4A59-8FB0-9F97EB10719F}</a:tableStyleId>
              </a:tblPr>
              <a:tblGrid>
                <a:gridCol w="1307081">
                  <a:extLst>
                    <a:ext uri="{9D8B030D-6E8A-4147-A177-3AD203B41FA5}">
                      <a16:colId xmlns:a16="http://schemas.microsoft.com/office/drawing/2014/main" val="2625020680"/>
                    </a:ext>
                  </a:extLst>
                </a:gridCol>
                <a:gridCol w="1227092">
                  <a:extLst>
                    <a:ext uri="{9D8B030D-6E8A-4147-A177-3AD203B41FA5}">
                      <a16:colId xmlns:a16="http://schemas.microsoft.com/office/drawing/2014/main" val="2845567713"/>
                    </a:ext>
                  </a:extLst>
                </a:gridCol>
                <a:gridCol w="1308899">
                  <a:extLst>
                    <a:ext uri="{9D8B030D-6E8A-4147-A177-3AD203B41FA5}">
                      <a16:colId xmlns:a16="http://schemas.microsoft.com/office/drawing/2014/main" val="2987959709"/>
                    </a:ext>
                  </a:extLst>
                </a:gridCol>
                <a:gridCol w="2750505">
                  <a:extLst>
                    <a:ext uri="{9D8B030D-6E8A-4147-A177-3AD203B41FA5}">
                      <a16:colId xmlns:a16="http://schemas.microsoft.com/office/drawing/2014/main" val="336881499"/>
                    </a:ext>
                  </a:extLst>
                </a:gridCol>
                <a:gridCol w="2502360">
                  <a:extLst>
                    <a:ext uri="{9D8B030D-6E8A-4147-A177-3AD203B41FA5}">
                      <a16:colId xmlns:a16="http://schemas.microsoft.com/office/drawing/2014/main" val="3432437215"/>
                    </a:ext>
                  </a:extLst>
                </a:gridCol>
              </a:tblGrid>
              <a:tr h="613837">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014977943"/>
                  </a:ext>
                </a:extLst>
              </a:tr>
              <a:tr h="455024">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A_ID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Attendance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719957771"/>
                  </a:ext>
                </a:extLst>
              </a:tr>
              <a:tr h="486647">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U_ID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a:effectLst/>
                          <a:latin typeface="Times New Roman" panose="02020603050405020304" pitchFamily="18" charset="0"/>
                          <a:cs typeface="Times New Roman" panose="02020603050405020304" pitchFamily="18" charset="0"/>
                        </a:rPr>
                        <a:t>Reference to User table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15070682"/>
                  </a:ext>
                </a:extLst>
              </a:tr>
              <a:tr h="758976">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S_E_ID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Sub Event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917245729"/>
                  </a:ext>
                </a:extLst>
              </a:tr>
              <a:tr h="446064">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PRESENT</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JSON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Present mark in Attendance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YES</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433333566"/>
                  </a:ext>
                </a:extLst>
              </a:tr>
              <a:tr h="363653">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Date of Attendance taken </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5/2/2020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523810899"/>
                  </a:ext>
                </a:extLst>
              </a:tr>
            </a:tbl>
          </a:graphicData>
        </a:graphic>
      </p:graphicFrame>
    </p:spTree>
    <p:extLst>
      <p:ext uri="{BB962C8B-B14F-4D97-AF65-F5344CB8AC3E}">
        <p14:creationId xmlns:p14="http://schemas.microsoft.com/office/powerpoint/2010/main" val="101118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707886"/>
          </a:xfrm>
          <a:prstGeom prst="rect">
            <a:avLst/>
          </a:prstGeom>
          <a:noFill/>
        </p:spPr>
        <p:txBody>
          <a:bodyPr wrap="square">
            <a:spAutoFit/>
          </a:bodyPr>
          <a:lstStyle/>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I</a:t>
            </a:r>
            <a:r>
              <a:rPr lang="en-US" sz="4000" b="1" dirty="0">
                <a:latin typeface="Times New Roman" panose="02020603050405020304" pitchFamily="18" charset="0"/>
                <a:cs typeface="Times New Roman" panose="02020603050405020304" pitchFamily="18" charset="0"/>
              </a:rPr>
              <a:t>NTRODUCTION</a:t>
            </a:r>
          </a:p>
        </p:txBody>
      </p:sp>
      <p:sp>
        <p:nvSpPr>
          <p:cNvPr id="2" name="Rectangle 1">
            <a:extLst>
              <a:ext uri="{FF2B5EF4-FFF2-40B4-BE49-F238E27FC236}">
                <a16:creationId xmlns:a16="http://schemas.microsoft.com/office/drawing/2014/main" id="{2025B60D-690E-44D6-A6DA-FB175398942D}"/>
              </a:ext>
            </a:extLst>
          </p:cNvPr>
          <p:cNvSpPr/>
          <p:nvPr/>
        </p:nvSpPr>
        <p:spPr>
          <a:xfrm>
            <a:off x="2362200" y="2690336"/>
            <a:ext cx="7467600" cy="1200329"/>
          </a:xfrm>
          <a:prstGeom prst="rect">
            <a:avLst/>
          </a:prstGeom>
        </p:spPr>
        <p:txBody>
          <a:bodyPr wrap="square">
            <a:spAutoFit/>
          </a:bodyPr>
          <a:lstStyle/>
          <a:p>
            <a:pPr marL="342900" indent="-342900" algn="just">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t>
            </a:r>
            <a:r>
              <a:rPr lang="en-GB" b="1" dirty="0">
                <a:solidFill>
                  <a:schemeClr val="accent2"/>
                </a:solidFill>
                <a:latin typeface="Times New Roman" panose="02020603050405020304" pitchFamily="18" charset="0"/>
                <a:cs typeface="Times New Roman" panose="02020603050405020304" pitchFamily="18" charset="0"/>
              </a:rPr>
              <a:t>E</a:t>
            </a:r>
            <a:r>
              <a:rPr lang="en-GB" b="1" dirty="0">
                <a:latin typeface="Times New Roman" panose="02020603050405020304" pitchFamily="18" charset="0"/>
                <a:cs typeface="Times New Roman" panose="02020603050405020304" pitchFamily="18" charset="0"/>
              </a:rPr>
              <a:t>vent </a:t>
            </a:r>
            <a:r>
              <a:rPr lang="en-GB" b="1" dirty="0">
                <a:solidFill>
                  <a:schemeClr val="accent2"/>
                </a:solidFill>
                <a:latin typeface="Times New Roman" panose="02020603050405020304" pitchFamily="18" charset="0"/>
                <a:cs typeface="Times New Roman" panose="02020603050405020304" pitchFamily="18" charset="0"/>
              </a:rPr>
              <a:t>P</a:t>
            </a:r>
            <a:r>
              <a:rPr lang="en-GB" b="1" dirty="0">
                <a:latin typeface="Times New Roman" panose="02020603050405020304" pitchFamily="18" charset="0"/>
                <a:cs typeface="Times New Roman" panose="02020603050405020304" pitchFamily="18" charset="0"/>
              </a:rPr>
              <a:t>lanner</a:t>
            </a:r>
            <a:r>
              <a:rPr lang="en-GB" dirty="0">
                <a:latin typeface="Times New Roman" panose="02020603050405020304" pitchFamily="18" charset="0"/>
                <a:cs typeface="Times New Roman" panose="02020603050405020304" pitchFamily="18" charset="0"/>
              </a:rPr>
              <a:t>’ is an idea that itself says that our project is about manage events online. User can register for the event provided by the Admin. User has choice to participants in multiple events, and Admin can manage events and users as well.</a:t>
            </a:r>
            <a:endParaRPr lang="en-IN"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extLst>
      <p:ext uri="{BB962C8B-B14F-4D97-AF65-F5344CB8AC3E}">
        <p14:creationId xmlns:p14="http://schemas.microsoft.com/office/powerpoint/2010/main" val="2607606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48F72-F234-41E6-81A6-573A5F24DDA7}"/>
              </a:ext>
            </a:extLst>
          </p:cNvPr>
          <p:cNvSpPr/>
          <p:nvPr/>
        </p:nvSpPr>
        <p:spPr>
          <a:xfrm>
            <a:off x="4479983" y="685800"/>
            <a:ext cx="3232040" cy="490199"/>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rPr>
              <a:t>GUEST INVITATION </a:t>
            </a:r>
            <a:endParaRPr lang="en-US" sz="2400" b="1" dirty="0">
              <a:latin typeface="Calibri" panose="020F0502020204030204" pitchFamily="34" charset="0"/>
            </a:endParaRPr>
          </a:p>
        </p:txBody>
      </p:sp>
      <p:graphicFrame>
        <p:nvGraphicFramePr>
          <p:cNvPr id="3" name="Table 2">
            <a:extLst>
              <a:ext uri="{FF2B5EF4-FFF2-40B4-BE49-F238E27FC236}">
                <a16:creationId xmlns:a16="http://schemas.microsoft.com/office/drawing/2014/main" id="{38C8D4E1-4C7E-4DCC-8DDC-F7FFABAF8015}"/>
              </a:ext>
            </a:extLst>
          </p:cNvPr>
          <p:cNvGraphicFramePr>
            <a:graphicFrameLocks noGrp="1"/>
          </p:cNvGraphicFramePr>
          <p:nvPr>
            <p:extLst>
              <p:ext uri="{D42A27DB-BD31-4B8C-83A1-F6EECF244321}">
                <p14:modId xmlns:p14="http://schemas.microsoft.com/office/powerpoint/2010/main" val="3218660125"/>
              </p:ext>
            </p:extLst>
          </p:nvPr>
        </p:nvGraphicFramePr>
        <p:xfrm>
          <a:off x="1524000" y="1371600"/>
          <a:ext cx="9144000" cy="2286000"/>
        </p:xfrm>
        <a:graphic>
          <a:graphicData uri="http://schemas.openxmlformats.org/drawingml/2006/table">
            <a:tbl>
              <a:tblPr firstRow="1" firstCol="1" bandRow="1">
                <a:tableStyleId>{ED083AE6-46FA-4A59-8FB0-9F97EB10719F}</a:tableStyleId>
              </a:tblPr>
              <a:tblGrid>
                <a:gridCol w="1620048">
                  <a:extLst>
                    <a:ext uri="{9D8B030D-6E8A-4147-A177-3AD203B41FA5}">
                      <a16:colId xmlns:a16="http://schemas.microsoft.com/office/drawing/2014/main" val="194077"/>
                    </a:ext>
                  </a:extLst>
                </a:gridCol>
                <a:gridCol w="1199591">
                  <a:extLst>
                    <a:ext uri="{9D8B030D-6E8A-4147-A177-3AD203B41FA5}">
                      <a16:colId xmlns:a16="http://schemas.microsoft.com/office/drawing/2014/main" val="2093780272"/>
                    </a:ext>
                  </a:extLst>
                </a:gridCol>
                <a:gridCol w="1327756">
                  <a:extLst>
                    <a:ext uri="{9D8B030D-6E8A-4147-A177-3AD203B41FA5}">
                      <a16:colId xmlns:a16="http://schemas.microsoft.com/office/drawing/2014/main" val="2074622841"/>
                    </a:ext>
                  </a:extLst>
                </a:gridCol>
                <a:gridCol w="2987452">
                  <a:extLst>
                    <a:ext uri="{9D8B030D-6E8A-4147-A177-3AD203B41FA5}">
                      <a16:colId xmlns:a16="http://schemas.microsoft.com/office/drawing/2014/main" val="268307640"/>
                    </a:ext>
                  </a:extLst>
                </a:gridCol>
                <a:gridCol w="2009153">
                  <a:extLst>
                    <a:ext uri="{9D8B030D-6E8A-4147-A177-3AD203B41FA5}">
                      <a16:colId xmlns:a16="http://schemas.microsoft.com/office/drawing/2014/main" val="1484817270"/>
                    </a:ext>
                  </a:extLst>
                </a:gridCol>
              </a:tblGrid>
              <a:tr h="381000">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888710854"/>
                  </a:ext>
                </a:extLst>
              </a:tr>
              <a:tr h="381000">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Invitation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783258154"/>
                  </a:ext>
                </a:extLst>
              </a:tr>
              <a:tr h="3810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Event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667238522"/>
                  </a:ext>
                </a:extLst>
              </a:tr>
              <a:tr h="3810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GUEST_ID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INT(7)</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FK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Guest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553182153"/>
                  </a:ext>
                </a:extLst>
              </a:tr>
              <a:tr h="3810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DESCRIPTION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JSON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Description of Event Invitation</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Event Invitation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480556758"/>
                  </a:ext>
                </a:extLst>
              </a:tr>
              <a:tr h="381000">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DATE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Date of Invitation</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7/2/2020</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840351808"/>
                  </a:ext>
                </a:extLst>
              </a:tr>
            </a:tbl>
          </a:graphicData>
        </a:graphic>
      </p:graphicFrame>
      <p:sp>
        <p:nvSpPr>
          <p:cNvPr id="7" name="Rectangle 6">
            <a:extLst>
              <a:ext uri="{FF2B5EF4-FFF2-40B4-BE49-F238E27FC236}">
                <a16:creationId xmlns:a16="http://schemas.microsoft.com/office/drawing/2014/main" id="{69D11A59-5664-4731-A439-4A8401625C1B}"/>
              </a:ext>
            </a:extLst>
          </p:cNvPr>
          <p:cNvSpPr/>
          <p:nvPr/>
        </p:nvSpPr>
        <p:spPr>
          <a:xfrm>
            <a:off x="4968129" y="3884577"/>
            <a:ext cx="2255747" cy="483017"/>
          </a:xfrm>
          <a:prstGeom prst="rect">
            <a:avLst/>
          </a:prstGeom>
        </p:spPr>
        <p:txBody>
          <a:bodyPr wrap="none">
            <a:spAutoFit/>
          </a:bodyPr>
          <a:lstStyle/>
          <a:p>
            <a:pPr algn="ctr">
              <a:lnSpc>
                <a:spcPct val="115000"/>
              </a:lnSpc>
              <a:spcAft>
                <a:spcPts val="300"/>
              </a:spcAft>
            </a:pPr>
            <a:r>
              <a:rPr lang="en-US" sz="2400" b="1" u="sng" dirty="0">
                <a:latin typeface="Times New Roman" panose="02020603050405020304" pitchFamily="18" charset="0"/>
                <a:cs typeface="Times New Roman" panose="02020603050405020304" pitchFamily="18" charset="0"/>
              </a:rPr>
              <a:t>SCHEDULING</a:t>
            </a:r>
          </a:p>
        </p:txBody>
      </p:sp>
      <p:graphicFrame>
        <p:nvGraphicFramePr>
          <p:cNvPr id="8" name="Table 7">
            <a:extLst>
              <a:ext uri="{FF2B5EF4-FFF2-40B4-BE49-F238E27FC236}">
                <a16:creationId xmlns:a16="http://schemas.microsoft.com/office/drawing/2014/main" id="{7F2A8604-5D2A-4333-9343-2BE761DEE2CE}"/>
              </a:ext>
            </a:extLst>
          </p:cNvPr>
          <p:cNvGraphicFramePr>
            <a:graphicFrameLocks noGrp="1"/>
          </p:cNvGraphicFramePr>
          <p:nvPr>
            <p:extLst>
              <p:ext uri="{D42A27DB-BD31-4B8C-83A1-F6EECF244321}">
                <p14:modId xmlns:p14="http://schemas.microsoft.com/office/powerpoint/2010/main" val="2945741570"/>
              </p:ext>
            </p:extLst>
          </p:nvPr>
        </p:nvGraphicFramePr>
        <p:xfrm>
          <a:off x="1528482" y="4594571"/>
          <a:ext cx="9139519" cy="2084095"/>
        </p:xfrm>
        <a:graphic>
          <a:graphicData uri="http://schemas.openxmlformats.org/drawingml/2006/table">
            <a:tbl>
              <a:tblPr firstRow="1" firstCol="1" bandRow="1">
                <a:tableStyleId>{ED083AE6-46FA-4A59-8FB0-9F97EB10719F}</a:tableStyleId>
              </a:tblPr>
              <a:tblGrid>
                <a:gridCol w="1313343">
                  <a:extLst>
                    <a:ext uri="{9D8B030D-6E8A-4147-A177-3AD203B41FA5}">
                      <a16:colId xmlns:a16="http://schemas.microsoft.com/office/drawing/2014/main" val="1520459775"/>
                    </a:ext>
                  </a:extLst>
                </a:gridCol>
                <a:gridCol w="1496919">
                  <a:extLst>
                    <a:ext uri="{9D8B030D-6E8A-4147-A177-3AD203B41FA5}">
                      <a16:colId xmlns:a16="http://schemas.microsoft.com/office/drawing/2014/main" val="724244900"/>
                    </a:ext>
                  </a:extLst>
                </a:gridCol>
                <a:gridCol w="1303297">
                  <a:extLst>
                    <a:ext uri="{9D8B030D-6E8A-4147-A177-3AD203B41FA5}">
                      <a16:colId xmlns:a16="http://schemas.microsoft.com/office/drawing/2014/main" val="3188176312"/>
                    </a:ext>
                  </a:extLst>
                </a:gridCol>
                <a:gridCol w="2495170">
                  <a:extLst>
                    <a:ext uri="{9D8B030D-6E8A-4147-A177-3AD203B41FA5}">
                      <a16:colId xmlns:a16="http://schemas.microsoft.com/office/drawing/2014/main" val="2885680229"/>
                    </a:ext>
                  </a:extLst>
                </a:gridCol>
                <a:gridCol w="2530790">
                  <a:extLst>
                    <a:ext uri="{9D8B030D-6E8A-4147-A177-3AD203B41FA5}">
                      <a16:colId xmlns:a16="http://schemas.microsoft.com/office/drawing/2014/main" val="524847626"/>
                    </a:ext>
                  </a:extLst>
                </a:gridCol>
              </a:tblGrid>
              <a:tr h="369608">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Constraint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Description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a:effectLst/>
                          <a:latin typeface="Times New Roman" panose="02020603050405020304" pitchFamily="18" charset="0"/>
                          <a:cs typeface="Times New Roman" panose="02020603050405020304" pitchFamily="18" charset="0"/>
                        </a:rPr>
                        <a:t>Sample 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426137624"/>
                  </a:ext>
                </a:extLst>
              </a:tr>
              <a:tr h="369608">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SCHED_ID</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PK</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GB" sz="1800" b="0">
                          <a:effectLst/>
                          <a:latin typeface="Times New Roman" panose="02020603050405020304" pitchFamily="18" charset="0"/>
                          <a:cs typeface="Times New Roman" panose="02020603050405020304" pitchFamily="18" charset="0"/>
                        </a:rPr>
                        <a:t>Unique Scheduling 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1</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2350055025"/>
                  </a:ext>
                </a:extLst>
              </a:tr>
              <a:tr h="369608">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E_ID</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INT(7)</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FK</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Reference to Event table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3023183491"/>
                  </a:ext>
                </a:extLst>
              </a:tr>
              <a:tr h="369608">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DETAILS</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JSON</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NOT NULL</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Details of Scheduling</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Event Scheduling</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665783262"/>
                  </a:ext>
                </a:extLst>
              </a:tr>
              <a:tr h="556396">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TIME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TIME</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a:effectLst/>
                          <a:latin typeface="Times New Roman" panose="02020603050405020304" pitchFamily="18" charset="0"/>
                          <a:cs typeface="Times New Roman" panose="02020603050405020304" pitchFamily="18" charset="0"/>
                        </a:rPr>
                        <a:t>NOT NULL</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US" sz="1800" b="0" dirty="0">
                          <a:effectLst/>
                          <a:latin typeface="Times New Roman" panose="02020603050405020304" pitchFamily="18" charset="0"/>
                          <a:cs typeface="Times New Roman" panose="02020603050405020304" pitchFamily="18" charset="0"/>
                        </a:rPr>
                        <a:t>Time of Generating Schedule</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tc>
                  <a:txBody>
                    <a:bodyPr/>
                    <a:lstStyle/>
                    <a:p>
                      <a:pPr marL="0" marR="0" algn="just">
                        <a:lnSpc>
                          <a:spcPct val="115000"/>
                        </a:lnSpc>
                        <a:spcBef>
                          <a:spcPts val="0"/>
                        </a:spcBef>
                        <a:spcAft>
                          <a:spcPts val="1000"/>
                        </a:spcAft>
                      </a:pPr>
                      <a:r>
                        <a:rPr lang="en-IN" sz="1800" b="0" dirty="0">
                          <a:effectLst/>
                          <a:latin typeface="Times New Roman" panose="02020603050405020304" pitchFamily="18" charset="0"/>
                          <a:cs typeface="Times New Roman" panose="02020603050405020304" pitchFamily="18" charset="0"/>
                        </a:rPr>
                        <a:t>5.38 PM</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880" marR="68580" marT="0" marB="0"/>
                </a:tc>
                <a:extLst>
                  <a:ext uri="{0D108BD9-81ED-4DB2-BD59-A6C34878D82A}">
                    <a16:rowId xmlns:a16="http://schemas.microsoft.com/office/drawing/2014/main" val="1601894427"/>
                  </a:ext>
                </a:extLst>
              </a:tr>
            </a:tbl>
          </a:graphicData>
        </a:graphic>
      </p:graphicFrame>
    </p:spTree>
    <p:extLst>
      <p:ext uri="{BB962C8B-B14F-4D97-AF65-F5344CB8AC3E}">
        <p14:creationId xmlns:p14="http://schemas.microsoft.com/office/powerpoint/2010/main" val="3532914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Autofit/>
          </a:bodyPr>
          <a:lstStyle/>
          <a:p>
            <a:pPr algn="ctr">
              <a:spcBef>
                <a:spcPts val="1200"/>
              </a:spcBef>
              <a:spcAft>
                <a:spcPts val="1200"/>
              </a:spcAft>
            </a:pP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r>
              <a:rPr lang="en-US" b="1" dirty="0">
                <a:solidFill>
                  <a:schemeClr val="accent2"/>
                </a:solidFill>
                <a:latin typeface="Times New Roman" panose="02020603050405020304" pitchFamily="18" charset="0"/>
                <a:cs typeface="Times New Roman" panose="02020603050405020304" pitchFamily="18" charset="0"/>
              </a:rPr>
              <a:t>E-</a:t>
            </a:r>
            <a:r>
              <a:rPr lang="en-US" b="1" dirty="0">
                <a:solidFill>
                  <a:schemeClr val="tx1"/>
                </a:solidFill>
                <a:latin typeface="Times New Roman" panose="02020603050405020304" pitchFamily="18" charset="0"/>
                <a:cs typeface="Times New Roman" panose="02020603050405020304" pitchFamily="18" charset="0"/>
              </a:rPr>
              <a:t>R</a:t>
            </a:r>
            <a:r>
              <a:rPr lang="en-US" b="1" dirty="0">
                <a:solidFill>
                  <a:schemeClr val="accent2"/>
                </a:solidFill>
                <a:latin typeface="Times New Roman" panose="02020603050405020304" pitchFamily="18" charset="0"/>
                <a:cs typeface="Times New Roman" panose="02020603050405020304" pitchFamily="18" charset="0"/>
              </a:rPr>
              <a:t> D</a:t>
            </a:r>
            <a:r>
              <a:rPr lang="en-US" b="1" dirty="0">
                <a:solidFill>
                  <a:schemeClr val="tx1"/>
                </a:solidFill>
                <a:latin typeface="Times New Roman" panose="02020603050405020304" pitchFamily="18" charset="0"/>
                <a:cs typeface="Times New Roman" panose="02020603050405020304" pitchFamily="18" charset="0"/>
              </a:rPr>
              <a:t>iagram</a:t>
            </a:r>
          </a:p>
        </p:txBody>
      </p:sp>
    </p:spTree>
    <p:extLst>
      <p:ext uri="{BB962C8B-B14F-4D97-AF65-F5344CB8AC3E}">
        <p14:creationId xmlns:p14="http://schemas.microsoft.com/office/powerpoint/2010/main" val="72437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53C1A-939E-4516-9673-9DD19CF66132}"/>
              </a:ext>
            </a:extLst>
          </p:cNvPr>
          <p:cNvPicPr>
            <a:picLocks noChangeAspect="1"/>
          </p:cNvPicPr>
          <p:nvPr/>
        </p:nvPicPr>
        <p:blipFill>
          <a:blip r:embed="rId2"/>
          <a:stretch>
            <a:fillRect/>
          </a:stretch>
        </p:blipFill>
        <p:spPr>
          <a:xfrm>
            <a:off x="2552700" y="609600"/>
            <a:ext cx="7086599" cy="6096000"/>
          </a:xfrm>
          <a:prstGeom prst="rect">
            <a:avLst/>
          </a:prstGeom>
        </p:spPr>
      </p:pic>
    </p:spTree>
    <p:extLst>
      <p:ext uri="{BB962C8B-B14F-4D97-AF65-F5344CB8AC3E}">
        <p14:creationId xmlns:p14="http://schemas.microsoft.com/office/powerpoint/2010/main" val="309187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E8A85-233E-4F76-B663-B4CB95C19E94}"/>
              </a:ext>
            </a:extLst>
          </p:cNvPr>
          <p:cNvPicPr>
            <a:picLocks noChangeAspect="1"/>
          </p:cNvPicPr>
          <p:nvPr/>
        </p:nvPicPr>
        <p:blipFill>
          <a:blip r:embed="rId2"/>
          <a:stretch>
            <a:fillRect/>
          </a:stretch>
        </p:blipFill>
        <p:spPr>
          <a:xfrm>
            <a:off x="2590800" y="609600"/>
            <a:ext cx="7010400" cy="6096000"/>
          </a:xfrm>
          <a:prstGeom prst="rect">
            <a:avLst/>
          </a:prstGeom>
        </p:spPr>
      </p:pic>
    </p:spTree>
    <p:extLst>
      <p:ext uri="{BB962C8B-B14F-4D97-AF65-F5344CB8AC3E}">
        <p14:creationId xmlns:p14="http://schemas.microsoft.com/office/powerpoint/2010/main" val="389915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17394-1F96-4AF1-A682-BA8966F54536}"/>
              </a:ext>
            </a:extLst>
          </p:cNvPr>
          <p:cNvPicPr>
            <a:picLocks noChangeAspect="1"/>
          </p:cNvPicPr>
          <p:nvPr/>
        </p:nvPicPr>
        <p:blipFill>
          <a:blip r:embed="rId2"/>
          <a:stretch>
            <a:fillRect/>
          </a:stretch>
        </p:blipFill>
        <p:spPr>
          <a:xfrm>
            <a:off x="2667000" y="609600"/>
            <a:ext cx="6858000" cy="6096000"/>
          </a:xfrm>
          <a:prstGeom prst="rect">
            <a:avLst/>
          </a:prstGeom>
        </p:spPr>
      </p:pic>
    </p:spTree>
    <p:extLst>
      <p:ext uri="{BB962C8B-B14F-4D97-AF65-F5344CB8AC3E}">
        <p14:creationId xmlns:p14="http://schemas.microsoft.com/office/powerpoint/2010/main" val="3792763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37497-5EFC-4EE1-B3F4-E0DD2EF41630}"/>
              </a:ext>
            </a:extLst>
          </p:cNvPr>
          <p:cNvPicPr>
            <a:picLocks noChangeAspect="1"/>
          </p:cNvPicPr>
          <p:nvPr/>
        </p:nvPicPr>
        <p:blipFill>
          <a:blip r:embed="rId2"/>
          <a:stretch>
            <a:fillRect/>
          </a:stretch>
        </p:blipFill>
        <p:spPr>
          <a:xfrm>
            <a:off x="2857500" y="609600"/>
            <a:ext cx="6477000" cy="6172200"/>
          </a:xfrm>
          <a:prstGeom prst="rect">
            <a:avLst/>
          </a:prstGeom>
        </p:spPr>
      </p:pic>
    </p:spTree>
    <p:extLst>
      <p:ext uri="{BB962C8B-B14F-4D97-AF65-F5344CB8AC3E}">
        <p14:creationId xmlns:p14="http://schemas.microsoft.com/office/powerpoint/2010/main" val="296733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Autofit/>
          </a:bodyPr>
          <a:lstStyle/>
          <a:p>
            <a:pPr algn="ctr">
              <a:spcBef>
                <a:spcPts val="1200"/>
              </a:spcBef>
              <a:spcAft>
                <a:spcPts val="1200"/>
              </a:spcAft>
            </a:pP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r>
              <a:rPr lang="en-US" b="1" dirty="0">
                <a:solidFill>
                  <a:schemeClr val="accent2"/>
                </a:solidFill>
                <a:latin typeface="Times New Roman" panose="02020603050405020304" pitchFamily="18" charset="0"/>
                <a:cs typeface="Times New Roman" panose="02020603050405020304" pitchFamily="18" charset="0"/>
              </a:rPr>
              <a:t>U</a:t>
            </a:r>
            <a:r>
              <a:rPr lang="en-US" b="1" dirty="0">
                <a:solidFill>
                  <a:schemeClr val="tx1"/>
                </a:solidFill>
                <a:latin typeface="Times New Roman" panose="02020603050405020304" pitchFamily="18" charset="0"/>
                <a:cs typeface="Times New Roman" panose="02020603050405020304" pitchFamily="18" charset="0"/>
              </a:rPr>
              <a:t>SE </a:t>
            </a:r>
            <a:r>
              <a:rPr lang="en-US" b="1" dirty="0">
                <a:solidFill>
                  <a:schemeClr val="accent2"/>
                </a:solidFill>
                <a:latin typeface="Times New Roman" panose="02020603050405020304" pitchFamily="18" charset="0"/>
                <a:cs typeface="Times New Roman" panose="02020603050405020304" pitchFamily="18" charset="0"/>
              </a:rPr>
              <a:t>C</a:t>
            </a:r>
            <a:r>
              <a:rPr lang="en-US" b="1" dirty="0">
                <a:solidFill>
                  <a:schemeClr val="tx1"/>
                </a:solidFill>
                <a:latin typeface="Times New Roman" panose="02020603050405020304" pitchFamily="18" charset="0"/>
                <a:cs typeface="Times New Roman" panose="02020603050405020304" pitchFamily="18" charset="0"/>
              </a:rPr>
              <a:t>ASE </a:t>
            </a:r>
            <a:r>
              <a:rPr lang="en-US" b="1" dirty="0">
                <a:solidFill>
                  <a:schemeClr val="accent2"/>
                </a:solidFill>
                <a:latin typeface="Times New Roman" panose="02020603050405020304" pitchFamily="18" charset="0"/>
                <a:cs typeface="Times New Roman" panose="02020603050405020304" pitchFamily="18" charset="0"/>
              </a:rPr>
              <a:t>D</a:t>
            </a:r>
            <a:r>
              <a:rPr lang="en-US" b="1" dirty="0">
                <a:solidFill>
                  <a:schemeClr val="tx1"/>
                </a:solidFill>
                <a:latin typeface="Times New Roman" panose="02020603050405020304" pitchFamily="18" charset="0"/>
                <a:cs typeface="Times New Roman" panose="02020603050405020304" pitchFamily="18" charset="0"/>
              </a:rPr>
              <a:t>IAGRAME</a:t>
            </a:r>
          </a:p>
        </p:txBody>
      </p:sp>
    </p:spTree>
    <p:extLst>
      <p:ext uri="{BB962C8B-B14F-4D97-AF65-F5344CB8AC3E}">
        <p14:creationId xmlns:p14="http://schemas.microsoft.com/office/powerpoint/2010/main" val="3044794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2E5083-5EB2-487A-817E-4F199EC160CC}"/>
              </a:ext>
            </a:extLst>
          </p:cNvPr>
          <p:cNvPicPr>
            <a:picLocks noChangeAspect="1"/>
          </p:cNvPicPr>
          <p:nvPr/>
        </p:nvPicPr>
        <p:blipFill>
          <a:blip r:embed="rId2"/>
          <a:stretch>
            <a:fillRect/>
          </a:stretch>
        </p:blipFill>
        <p:spPr>
          <a:xfrm>
            <a:off x="3446318" y="609600"/>
            <a:ext cx="5299364" cy="6934200"/>
          </a:xfrm>
          <a:prstGeom prst="rect">
            <a:avLst/>
          </a:prstGeom>
        </p:spPr>
      </p:pic>
    </p:spTree>
    <p:extLst>
      <p:ext uri="{BB962C8B-B14F-4D97-AF65-F5344CB8AC3E}">
        <p14:creationId xmlns:p14="http://schemas.microsoft.com/office/powerpoint/2010/main" val="3172947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86ED28C-F26C-45F1-A7D7-85352978E077}"/>
              </a:ext>
            </a:extLst>
          </p:cNvPr>
          <p:cNvPicPr>
            <a:picLocks noChangeAspect="1"/>
          </p:cNvPicPr>
          <p:nvPr/>
        </p:nvPicPr>
        <p:blipFill>
          <a:blip r:embed="rId2"/>
          <a:stretch>
            <a:fillRect/>
          </a:stretch>
        </p:blipFill>
        <p:spPr>
          <a:xfrm>
            <a:off x="2047310" y="228600"/>
            <a:ext cx="8097380" cy="6782747"/>
          </a:xfrm>
          <a:prstGeom prst="rect">
            <a:avLst/>
          </a:prstGeom>
        </p:spPr>
      </p:pic>
    </p:spTree>
    <p:extLst>
      <p:ext uri="{BB962C8B-B14F-4D97-AF65-F5344CB8AC3E}">
        <p14:creationId xmlns:p14="http://schemas.microsoft.com/office/powerpoint/2010/main" val="30820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BF315F-9E40-4FCC-96F9-02EF360A971D}"/>
              </a:ext>
            </a:extLst>
          </p:cNvPr>
          <p:cNvPicPr>
            <a:picLocks noChangeAspect="1"/>
          </p:cNvPicPr>
          <p:nvPr/>
        </p:nvPicPr>
        <p:blipFill>
          <a:blip r:embed="rId2"/>
          <a:stretch>
            <a:fillRect/>
          </a:stretch>
        </p:blipFill>
        <p:spPr>
          <a:xfrm>
            <a:off x="2667000" y="490127"/>
            <a:ext cx="6182588" cy="6139273"/>
          </a:xfrm>
          <a:prstGeom prst="rect">
            <a:avLst/>
          </a:prstGeom>
        </p:spPr>
      </p:pic>
    </p:spTree>
    <p:extLst>
      <p:ext uri="{BB962C8B-B14F-4D97-AF65-F5344CB8AC3E}">
        <p14:creationId xmlns:p14="http://schemas.microsoft.com/office/powerpoint/2010/main" val="119826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2554545"/>
          </a:xfrm>
          <a:prstGeom prst="rect">
            <a:avLst/>
          </a:prstGeom>
          <a:noFill/>
        </p:spPr>
        <p:txBody>
          <a:bodyPr wrap="square">
            <a:spAutoFit/>
          </a:bodyPr>
          <a:lstStyle/>
          <a:p>
            <a:pPr algn="ctr">
              <a:spcBef>
                <a:spcPts val="1200"/>
              </a:spcBef>
              <a:spcAft>
                <a:spcPts val="1200"/>
              </a:spcAft>
            </a:pPr>
            <a:endParaRPr lang="en-US" sz="4000" b="1" dirty="0">
              <a:solidFill>
                <a:schemeClr val="accent2"/>
              </a:solidFill>
              <a:latin typeface="Times New Roman" panose="02020603050405020304" pitchFamily="18" charset="0"/>
              <a:cs typeface="Times New Roman" panose="02020603050405020304" pitchFamily="18" charset="0"/>
            </a:endParaRPr>
          </a:p>
          <a:p>
            <a:pPr algn="ctr">
              <a:spcBef>
                <a:spcPts val="1200"/>
              </a:spcBef>
              <a:spcAft>
                <a:spcPts val="1200"/>
              </a:spcAft>
            </a:pPr>
            <a:endParaRPr lang="en-US" sz="4000" b="1" dirty="0">
              <a:solidFill>
                <a:schemeClr val="accent2"/>
              </a:solidFill>
              <a:latin typeface="Times New Roman" panose="02020603050405020304" pitchFamily="18" charset="0"/>
              <a:cs typeface="Times New Roman" panose="02020603050405020304" pitchFamily="18" charset="0"/>
            </a:endParaRPr>
          </a:p>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H</a:t>
            </a:r>
            <a:r>
              <a:rPr lang="en-US" sz="4000" b="1" dirty="0">
                <a:latin typeface="Times New Roman" panose="02020603050405020304" pitchFamily="18" charset="0"/>
                <a:cs typeface="Times New Roman" panose="02020603050405020304" pitchFamily="18" charset="0"/>
              </a:rPr>
              <a:t>ARDWARE &amp; </a:t>
            </a:r>
            <a:r>
              <a:rPr lang="en-US" sz="4000" b="1" dirty="0">
                <a:solidFill>
                  <a:schemeClr val="accent2"/>
                </a:solidFill>
                <a:latin typeface="Times New Roman" panose="02020603050405020304" pitchFamily="18" charset="0"/>
                <a:cs typeface="Times New Roman" panose="02020603050405020304" pitchFamily="18" charset="0"/>
              </a:rPr>
              <a:t>S</a:t>
            </a:r>
            <a:r>
              <a:rPr lang="en-US" sz="4000" b="1" dirty="0">
                <a:latin typeface="Times New Roman" panose="02020603050405020304" pitchFamily="18" charset="0"/>
                <a:cs typeface="Times New Roman" panose="02020603050405020304" pitchFamily="18" charset="0"/>
              </a:rPr>
              <a:t>OFTWARE </a:t>
            </a:r>
            <a:r>
              <a:rPr lang="en-US" sz="4000" b="1" dirty="0">
                <a:solidFill>
                  <a:schemeClr val="accent2"/>
                </a:solidFill>
                <a:latin typeface="Times New Roman" panose="02020603050405020304" pitchFamily="18" charset="0"/>
                <a:cs typeface="Times New Roman" panose="02020603050405020304" pitchFamily="18" charset="0"/>
              </a:rPr>
              <a:t>R</a:t>
            </a:r>
            <a:r>
              <a:rPr lang="en-US" sz="4000" b="1" dirty="0">
                <a:latin typeface="Times New Roman" panose="02020603050405020304" pitchFamily="18" charset="0"/>
                <a:cs typeface="Times New Roman" panose="02020603050405020304" pitchFamily="18" charset="0"/>
              </a:rPr>
              <a:t>EQUIREMENTS</a:t>
            </a:r>
          </a:p>
        </p:txBody>
      </p:sp>
    </p:spTree>
    <p:extLst>
      <p:ext uri="{BB962C8B-B14F-4D97-AF65-F5344CB8AC3E}">
        <p14:creationId xmlns:p14="http://schemas.microsoft.com/office/powerpoint/2010/main" val="2962527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DE08A0-DE96-4CCC-BFFA-F43E3DF7E433}"/>
              </a:ext>
            </a:extLst>
          </p:cNvPr>
          <p:cNvPicPr>
            <a:picLocks noChangeAspect="1"/>
          </p:cNvPicPr>
          <p:nvPr/>
        </p:nvPicPr>
        <p:blipFill>
          <a:blip r:embed="rId2"/>
          <a:stretch>
            <a:fillRect/>
          </a:stretch>
        </p:blipFill>
        <p:spPr>
          <a:xfrm>
            <a:off x="2633179" y="609600"/>
            <a:ext cx="6925642" cy="6039246"/>
          </a:xfrm>
          <a:prstGeom prst="rect">
            <a:avLst/>
          </a:prstGeom>
        </p:spPr>
      </p:pic>
    </p:spTree>
    <p:extLst>
      <p:ext uri="{BB962C8B-B14F-4D97-AF65-F5344CB8AC3E}">
        <p14:creationId xmlns:p14="http://schemas.microsoft.com/office/powerpoint/2010/main" val="3942500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3ED7E4-C807-47B3-AAA7-918CB2FE0602}"/>
              </a:ext>
            </a:extLst>
          </p:cNvPr>
          <p:cNvPicPr>
            <a:picLocks noChangeAspect="1"/>
          </p:cNvPicPr>
          <p:nvPr/>
        </p:nvPicPr>
        <p:blipFill>
          <a:blip r:embed="rId2"/>
          <a:stretch>
            <a:fillRect/>
          </a:stretch>
        </p:blipFill>
        <p:spPr>
          <a:xfrm>
            <a:off x="1828800" y="762000"/>
            <a:ext cx="8534400" cy="5486400"/>
          </a:xfrm>
          <a:prstGeom prst="rect">
            <a:avLst/>
          </a:prstGeom>
        </p:spPr>
      </p:pic>
    </p:spTree>
    <p:extLst>
      <p:ext uri="{BB962C8B-B14F-4D97-AF65-F5344CB8AC3E}">
        <p14:creationId xmlns:p14="http://schemas.microsoft.com/office/powerpoint/2010/main" val="359877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Autofit/>
          </a:bodyPr>
          <a:lstStyle/>
          <a:p>
            <a:pPr algn="ctr">
              <a:spcBef>
                <a:spcPts val="1200"/>
              </a:spcBef>
              <a:spcAft>
                <a:spcPts val="1200"/>
              </a:spcAft>
            </a:pP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r>
              <a:rPr lang="en-US" b="1" dirty="0">
                <a:solidFill>
                  <a:schemeClr val="accent2"/>
                </a:solidFill>
                <a:latin typeface="Times New Roman" panose="02020603050405020304" pitchFamily="18" charset="0"/>
                <a:cs typeface="Times New Roman" panose="02020603050405020304" pitchFamily="18" charset="0"/>
              </a:rPr>
              <a:t>s</a:t>
            </a:r>
            <a:r>
              <a:rPr lang="en-US" b="1" dirty="0">
                <a:solidFill>
                  <a:schemeClr val="tx1"/>
                </a:solidFill>
                <a:latin typeface="Times New Roman" panose="02020603050405020304" pitchFamily="18" charset="0"/>
                <a:cs typeface="Times New Roman" panose="02020603050405020304" pitchFamily="18" charset="0"/>
              </a:rPr>
              <a:t>ystem </a:t>
            </a:r>
            <a:r>
              <a:rPr lang="en-US" b="1" dirty="0">
                <a:solidFill>
                  <a:schemeClr val="accent2"/>
                </a:solidFill>
                <a:latin typeface="Times New Roman" panose="02020603050405020304" pitchFamily="18" charset="0"/>
                <a:cs typeface="Times New Roman" panose="02020603050405020304" pitchFamily="18" charset="0"/>
              </a:rPr>
              <a:t>d</a:t>
            </a:r>
            <a:r>
              <a:rPr lang="en-US" b="1" dirty="0">
                <a:solidFill>
                  <a:schemeClr val="tx1"/>
                </a:solidFill>
                <a:latin typeface="Times New Roman" panose="02020603050405020304" pitchFamily="18" charset="0"/>
                <a:cs typeface="Times New Roman" panose="02020603050405020304" pitchFamily="18" charset="0"/>
              </a:rPr>
              <a:t>esign</a:t>
            </a:r>
          </a:p>
        </p:txBody>
      </p:sp>
    </p:spTree>
    <p:extLst>
      <p:ext uri="{BB962C8B-B14F-4D97-AF65-F5344CB8AC3E}">
        <p14:creationId xmlns:p14="http://schemas.microsoft.com/office/powerpoint/2010/main" val="277179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533400"/>
            <a:ext cx="12192000" cy="523220"/>
          </a:xfrm>
          <a:prstGeom prst="rect">
            <a:avLst/>
          </a:prstGeom>
          <a:noFill/>
        </p:spPr>
        <p:txBody>
          <a:bodyPr wrap="square">
            <a:spAutoFit/>
          </a:bodyPr>
          <a:lstStyle/>
          <a:p>
            <a:pPr algn="ctr">
              <a:spcBef>
                <a:spcPts val="1200"/>
              </a:spcBef>
              <a:spcAft>
                <a:spcPts val="1200"/>
              </a:spcAft>
            </a:pPr>
            <a:r>
              <a:rPr lang="en-US" sz="2800" b="1" u="sng" dirty="0">
                <a:latin typeface="Times New Roman" panose="02020603050405020304" pitchFamily="18" charset="0"/>
                <a:cs typeface="Times New Roman" panose="02020603050405020304" pitchFamily="18" charset="0"/>
              </a:rPr>
              <a:t>Admin</a:t>
            </a:r>
          </a:p>
        </p:txBody>
      </p:sp>
      <p:sp>
        <p:nvSpPr>
          <p:cNvPr id="3" name="TextBox 2">
            <a:extLst>
              <a:ext uri="{FF2B5EF4-FFF2-40B4-BE49-F238E27FC236}">
                <a16:creationId xmlns:a16="http://schemas.microsoft.com/office/drawing/2014/main" id="{3265DD6A-E3A9-4E62-85F2-5CD2C7C9F810}"/>
              </a:ext>
            </a:extLst>
          </p:cNvPr>
          <p:cNvSpPr txBox="1"/>
          <p:nvPr/>
        </p:nvSpPr>
        <p:spPr>
          <a:xfrm flipH="1">
            <a:off x="685800" y="1214109"/>
            <a:ext cx="1143000"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Login</a:t>
            </a:r>
          </a:p>
        </p:txBody>
      </p:sp>
      <p:pic>
        <p:nvPicPr>
          <p:cNvPr id="6" name="Picture 5">
            <a:extLst>
              <a:ext uri="{FF2B5EF4-FFF2-40B4-BE49-F238E27FC236}">
                <a16:creationId xmlns:a16="http://schemas.microsoft.com/office/drawing/2014/main" id="{2C773343-6B0F-4710-9292-EAE2BF75D391}"/>
              </a:ext>
            </a:extLst>
          </p:cNvPr>
          <p:cNvPicPr>
            <a:picLocks noChangeAspect="1"/>
          </p:cNvPicPr>
          <p:nvPr/>
        </p:nvPicPr>
        <p:blipFill>
          <a:blip r:embed="rId2"/>
          <a:stretch>
            <a:fillRect/>
          </a:stretch>
        </p:blipFill>
        <p:spPr>
          <a:xfrm>
            <a:off x="762000" y="1675773"/>
            <a:ext cx="10744200" cy="4953627"/>
          </a:xfrm>
          <a:prstGeom prst="rect">
            <a:avLst/>
          </a:prstGeom>
        </p:spPr>
      </p:pic>
    </p:spTree>
    <p:extLst>
      <p:ext uri="{BB962C8B-B14F-4D97-AF65-F5344CB8AC3E}">
        <p14:creationId xmlns:p14="http://schemas.microsoft.com/office/powerpoint/2010/main" val="3799824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9B2C72-E2E2-4DED-B9D7-B5A3539F285B}"/>
              </a:ext>
            </a:extLst>
          </p:cNvPr>
          <p:cNvSpPr/>
          <p:nvPr/>
        </p:nvSpPr>
        <p:spPr>
          <a:xfrm>
            <a:off x="609600" y="762000"/>
            <a:ext cx="1752600" cy="461665"/>
          </a:xfrm>
          <a:prstGeom prst="rect">
            <a:avLst/>
          </a:prstGeom>
        </p:spPr>
        <p:txBody>
          <a:bodyPr wrap="square">
            <a:spAutoFit/>
          </a:bodyPr>
          <a:lstStyle/>
          <a:p>
            <a:r>
              <a:rPr lang="en-US" sz="2400" b="1" u="sng" dirty="0">
                <a:latin typeface="Times New Roman" panose="02020603050405020304" pitchFamily="18" charset="0"/>
                <a:cs typeface="Times New Roman" panose="02020603050405020304" pitchFamily="18" charset="0"/>
              </a:rPr>
              <a:t>Dashboard</a:t>
            </a:r>
          </a:p>
        </p:txBody>
      </p:sp>
      <p:pic>
        <p:nvPicPr>
          <p:cNvPr id="5" name="Picture 4">
            <a:extLst>
              <a:ext uri="{FF2B5EF4-FFF2-40B4-BE49-F238E27FC236}">
                <a16:creationId xmlns:a16="http://schemas.microsoft.com/office/drawing/2014/main" id="{CC1A31EC-171C-4565-A6C9-4EEFCE968C57}"/>
              </a:ext>
            </a:extLst>
          </p:cNvPr>
          <p:cNvPicPr>
            <a:picLocks noChangeAspect="1"/>
          </p:cNvPicPr>
          <p:nvPr/>
        </p:nvPicPr>
        <p:blipFill>
          <a:blip r:embed="rId2"/>
          <a:stretch>
            <a:fillRect/>
          </a:stretch>
        </p:blipFill>
        <p:spPr>
          <a:xfrm>
            <a:off x="685800" y="1223664"/>
            <a:ext cx="10896600" cy="5405736"/>
          </a:xfrm>
          <a:prstGeom prst="rect">
            <a:avLst/>
          </a:prstGeom>
        </p:spPr>
      </p:pic>
    </p:spTree>
    <p:extLst>
      <p:ext uri="{BB962C8B-B14F-4D97-AF65-F5344CB8AC3E}">
        <p14:creationId xmlns:p14="http://schemas.microsoft.com/office/powerpoint/2010/main" val="970399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875D6-A9FF-44B0-B62F-9FA6BC15FE09}"/>
              </a:ext>
            </a:extLst>
          </p:cNvPr>
          <p:cNvPicPr>
            <a:picLocks noChangeAspect="1"/>
          </p:cNvPicPr>
          <p:nvPr/>
        </p:nvPicPr>
        <p:blipFill>
          <a:blip r:embed="rId2"/>
          <a:stretch>
            <a:fillRect/>
          </a:stretch>
        </p:blipFill>
        <p:spPr>
          <a:xfrm>
            <a:off x="723900" y="1219200"/>
            <a:ext cx="10744200" cy="5177135"/>
          </a:xfrm>
          <a:prstGeom prst="rect">
            <a:avLst/>
          </a:prstGeom>
        </p:spPr>
      </p:pic>
      <p:sp>
        <p:nvSpPr>
          <p:cNvPr id="3" name="Rectangle 2">
            <a:extLst>
              <a:ext uri="{FF2B5EF4-FFF2-40B4-BE49-F238E27FC236}">
                <a16:creationId xmlns:a16="http://schemas.microsoft.com/office/drawing/2014/main" id="{63CD6FD6-3D35-4684-BC76-A5DB828D41C7}"/>
              </a:ext>
            </a:extLst>
          </p:cNvPr>
          <p:cNvSpPr/>
          <p:nvPr/>
        </p:nvSpPr>
        <p:spPr>
          <a:xfrm>
            <a:off x="685800" y="685800"/>
            <a:ext cx="1981200" cy="461665"/>
          </a:xfrm>
          <a:prstGeom prst="rect">
            <a:avLst/>
          </a:prstGeom>
        </p:spPr>
        <p:txBody>
          <a:bodyPr wrap="square">
            <a:spAutoFit/>
          </a:bodyPr>
          <a:lstStyle/>
          <a:p>
            <a:r>
              <a:rPr lang="en-US" sz="2400" b="1" u="sng" dirty="0">
                <a:latin typeface="Times New Roman" panose="02020603050405020304" pitchFamily="18" charset="0"/>
                <a:cs typeface="Times New Roman" panose="02020603050405020304" pitchFamily="18" charset="0"/>
              </a:rPr>
              <a:t>Add Records</a:t>
            </a:r>
          </a:p>
        </p:txBody>
      </p:sp>
    </p:spTree>
    <p:extLst>
      <p:ext uri="{BB962C8B-B14F-4D97-AF65-F5344CB8AC3E}">
        <p14:creationId xmlns:p14="http://schemas.microsoft.com/office/powerpoint/2010/main" val="2810473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3EDEEA-29F0-4A35-BD07-2B7FAFA0DA1D}"/>
              </a:ext>
            </a:extLst>
          </p:cNvPr>
          <p:cNvPicPr>
            <a:picLocks noChangeAspect="1"/>
          </p:cNvPicPr>
          <p:nvPr/>
        </p:nvPicPr>
        <p:blipFill>
          <a:blip r:embed="rId2"/>
          <a:stretch>
            <a:fillRect/>
          </a:stretch>
        </p:blipFill>
        <p:spPr>
          <a:xfrm>
            <a:off x="609600" y="1147465"/>
            <a:ext cx="10820400" cy="5238095"/>
          </a:xfrm>
          <a:prstGeom prst="rect">
            <a:avLst/>
          </a:prstGeom>
        </p:spPr>
      </p:pic>
      <p:sp>
        <p:nvSpPr>
          <p:cNvPr id="3" name="Rectangle 2">
            <a:extLst>
              <a:ext uri="{FF2B5EF4-FFF2-40B4-BE49-F238E27FC236}">
                <a16:creationId xmlns:a16="http://schemas.microsoft.com/office/drawing/2014/main" id="{9BD03DC7-9ABE-4A6B-847F-6B5060D252CB}"/>
              </a:ext>
            </a:extLst>
          </p:cNvPr>
          <p:cNvSpPr/>
          <p:nvPr/>
        </p:nvSpPr>
        <p:spPr>
          <a:xfrm>
            <a:off x="533400" y="685800"/>
            <a:ext cx="199426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View Records</a:t>
            </a:r>
          </a:p>
        </p:txBody>
      </p:sp>
    </p:spTree>
    <p:extLst>
      <p:ext uri="{BB962C8B-B14F-4D97-AF65-F5344CB8AC3E}">
        <p14:creationId xmlns:p14="http://schemas.microsoft.com/office/powerpoint/2010/main" val="3153982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C9F74-8FD9-41F5-9C07-DCE8F7E12B01}"/>
              </a:ext>
            </a:extLst>
          </p:cNvPr>
          <p:cNvSpPr/>
          <p:nvPr/>
        </p:nvSpPr>
        <p:spPr>
          <a:xfrm>
            <a:off x="609600" y="762000"/>
            <a:ext cx="229742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Update Records</a:t>
            </a:r>
          </a:p>
        </p:txBody>
      </p:sp>
      <p:pic>
        <p:nvPicPr>
          <p:cNvPr id="3" name="Picture 2">
            <a:extLst>
              <a:ext uri="{FF2B5EF4-FFF2-40B4-BE49-F238E27FC236}">
                <a16:creationId xmlns:a16="http://schemas.microsoft.com/office/drawing/2014/main" id="{A27DACDA-0DDC-492A-B91C-F4D4F5DA9CBF}"/>
              </a:ext>
            </a:extLst>
          </p:cNvPr>
          <p:cNvPicPr>
            <a:picLocks noChangeAspect="1"/>
          </p:cNvPicPr>
          <p:nvPr/>
        </p:nvPicPr>
        <p:blipFill>
          <a:blip r:embed="rId2"/>
          <a:stretch>
            <a:fillRect/>
          </a:stretch>
        </p:blipFill>
        <p:spPr>
          <a:xfrm>
            <a:off x="685800" y="1249065"/>
            <a:ext cx="10820400" cy="5151735"/>
          </a:xfrm>
          <a:prstGeom prst="rect">
            <a:avLst/>
          </a:prstGeom>
        </p:spPr>
      </p:pic>
    </p:spTree>
    <p:extLst>
      <p:ext uri="{BB962C8B-B14F-4D97-AF65-F5344CB8AC3E}">
        <p14:creationId xmlns:p14="http://schemas.microsoft.com/office/powerpoint/2010/main" val="492061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2C6FB6-753E-404D-8553-17A740A86A8B}"/>
              </a:ext>
            </a:extLst>
          </p:cNvPr>
          <p:cNvSpPr/>
          <p:nvPr/>
        </p:nvSpPr>
        <p:spPr>
          <a:xfrm>
            <a:off x="609600" y="685800"/>
            <a:ext cx="2157963"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Delete Records</a:t>
            </a:r>
          </a:p>
        </p:txBody>
      </p:sp>
      <p:pic>
        <p:nvPicPr>
          <p:cNvPr id="3" name="Picture 2">
            <a:extLst>
              <a:ext uri="{FF2B5EF4-FFF2-40B4-BE49-F238E27FC236}">
                <a16:creationId xmlns:a16="http://schemas.microsoft.com/office/drawing/2014/main" id="{35F2DE64-1493-495E-A267-142E2E43E88A}"/>
              </a:ext>
            </a:extLst>
          </p:cNvPr>
          <p:cNvPicPr>
            <a:picLocks noChangeAspect="1"/>
          </p:cNvPicPr>
          <p:nvPr/>
        </p:nvPicPr>
        <p:blipFill>
          <a:blip r:embed="rId2"/>
          <a:stretch>
            <a:fillRect/>
          </a:stretch>
        </p:blipFill>
        <p:spPr>
          <a:xfrm>
            <a:off x="685800" y="1177945"/>
            <a:ext cx="10820400" cy="5222855"/>
          </a:xfrm>
          <a:prstGeom prst="rect">
            <a:avLst/>
          </a:prstGeom>
        </p:spPr>
      </p:pic>
    </p:spTree>
    <p:extLst>
      <p:ext uri="{BB962C8B-B14F-4D97-AF65-F5344CB8AC3E}">
        <p14:creationId xmlns:p14="http://schemas.microsoft.com/office/powerpoint/2010/main" val="985922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C38165-7FEE-45C4-BB1E-572C1F5C3C6B}"/>
              </a:ext>
            </a:extLst>
          </p:cNvPr>
          <p:cNvSpPr/>
          <p:nvPr/>
        </p:nvSpPr>
        <p:spPr>
          <a:xfrm>
            <a:off x="4871948" y="685800"/>
            <a:ext cx="2448107" cy="523220"/>
          </a:xfrm>
          <a:prstGeom prst="rect">
            <a:avLst/>
          </a:prstGeom>
        </p:spPr>
        <p:txBody>
          <a:bodyPr wrap="none">
            <a:spAutoFit/>
          </a:bodyPr>
          <a:lstStyle/>
          <a:p>
            <a:pPr algn="ctr">
              <a:spcBef>
                <a:spcPts val="1200"/>
              </a:spcBef>
              <a:spcAft>
                <a:spcPts val="1200"/>
              </a:spcAft>
            </a:pPr>
            <a:r>
              <a:rPr lang="en-US" sz="2800" b="1" dirty="0">
                <a:latin typeface="Times New Roman" panose="02020603050405020304" pitchFamily="18" charset="0"/>
                <a:cs typeface="Times New Roman" panose="02020603050405020304" pitchFamily="18" charset="0"/>
              </a:rPr>
              <a:t>Event Handler</a:t>
            </a:r>
          </a:p>
        </p:txBody>
      </p:sp>
      <p:sp>
        <p:nvSpPr>
          <p:cNvPr id="4" name="Rectangle 3">
            <a:extLst>
              <a:ext uri="{FF2B5EF4-FFF2-40B4-BE49-F238E27FC236}">
                <a16:creationId xmlns:a16="http://schemas.microsoft.com/office/drawing/2014/main" id="{DA2E342D-BD4A-4A32-BA14-FB6344E114F1}"/>
              </a:ext>
            </a:extLst>
          </p:cNvPr>
          <p:cNvSpPr/>
          <p:nvPr/>
        </p:nvSpPr>
        <p:spPr>
          <a:xfrm>
            <a:off x="762000" y="1209020"/>
            <a:ext cx="95410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Login</a:t>
            </a:r>
          </a:p>
        </p:txBody>
      </p:sp>
      <p:pic>
        <p:nvPicPr>
          <p:cNvPr id="5" name="Picture 4">
            <a:extLst>
              <a:ext uri="{FF2B5EF4-FFF2-40B4-BE49-F238E27FC236}">
                <a16:creationId xmlns:a16="http://schemas.microsoft.com/office/drawing/2014/main" id="{DE364CB0-2EAC-489A-8D03-45C1EE69BB0F}"/>
              </a:ext>
            </a:extLst>
          </p:cNvPr>
          <p:cNvPicPr>
            <a:picLocks noChangeAspect="1"/>
          </p:cNvPicPr>
          <p:nvPr/>
        </p:nvPicPr>
        <p:blipFill>
          <a:blip r:embed="rId2"/>
          <a:stretch>
            <a:fillRect/>
          </a:stretch>
        </p:blipFill>
        <p:spPr>
          <a:xfrm>
            <a:off x="838200" y="1670685"/>
            <a:ext cx="10591800" cy="4730115"/>
          </a:xfrm>
          <a:prstGeom prst="rect">
            <a:avLst/>
          </a:prstGeom>
        </p:spPr>
      </p:pic>
    </p:spTree>
    <p:extLst>
      <p:ext uri="{BB962C8B-B14F-4D97-AF65-F5344CB8AC3E}">
        <p14:creationId xmlns:p14="http://schemas.microsoft.com/office/powerpoint/2010/main" val="34603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C6D13-4F0A-40EA-A3D0-7BF1C81A5338}"/>
              </a:ext>
            </a:extLst>
          </p:cNvPr>
          <p:cNvSpPr txBox="1"/>
          <p:nvPr/>
        </p:nvSpPr>
        <p:spPr>
          <a:xfrm flipH="1">
            <a:off x="4038598" y="762000"/>
            <a:ext cx="41148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Hardware Requirements </a:t>
            </a:r>
          </a:p>
        </p:txBody>
      </p:sp>
      <p:graphicFrame>
        <p:nvGraphicFramePr>
          <p:cNvPr id="6" name="Table 5">
            <a:extLst>
              <a:ext uri="{FF2B5EF4-FFF2-40B4-BE49-F238E27FC236}">
                <a16:creationId xmlns:a16="http://schemas.microsoft.com/office/drawing/2014/main" id="{79537952-3551-4D82-8C79-DF4BEADC35DC}"/>
              </a:ext>
            </a:extLst>
          </p:cNvPr>
          <p:cNvGraphicFramePr>
            <a:graphicFrameLocks noGrp="1"/>
          </p:cNvGraphicFramePr>
          <p:nvPr>
            <p:extLst>
              <p:ext uri="{D42A27DB-BD31-4B8C-83A1-F6EECF244321}">
                <p14:modId xmlns:p14="http://schemas.microsoft.com/office/powerpoint/2010/main" val="1529250797"/>
              </p:ext>
            </p:extLst>
          </p:nvPr>
        </p:nvGraphicFramePr>
        <p:xfrm>
          <a:off x="2031999" y="2286000"/>
          <a:ext cx="8128000" cy="29567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5563238"/>
                    </a:ext>
                  </a:extLst>
                </a:gridCol>
                <a:gridCol w="4064000">
                  <a:extLst>
                    <a:ext uri="{9D8B030D-6E8A-4147-A177-3AD203B41FA5}">
                      <a16:colId xmlns:a16="http://schemas.microsoft.com/office/drawing/2014/main" val="883138509"/>
                    </a:ext>
                  </a:extLst>
                </a:gridCol>
              </a:tblGrid>
              <a:tr h="564694">
                <a:tc>
                  <a:txBody>
                    <a:bodyPr/>
                    <a:lstStyle/>
                    <a:p>
                      <a:pPr algn="ctr"/>
                      <a:r>
                        <a:rPr lang="en-IN" dirty="0">
                          <a:latin typeface="Times New Roman" panose="02020603050405020304" pitchFamily="18" charset="0"/>
                          <a:cs typeface="Times New Roman" panose="02020603050405020304" pitchFamily="18" charset="0"/>
                        </a:rPr>
                        <a:t>Hardware Requirement</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dirty="0">
                          <a:latin typeface="Times New Roman" panose="02020603050405020304" pitchFamily="18" charset="0"/>
                          <a:cs typeface="Times New Roman" panose="02020603050405020304" pitchFamily="18" charset="0"/>
                        </a:rPr>
                        <a:t>Description</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73630137"/>
                  </a:ext>
                </a:extLst>
              </a:tr>
              <a:tr h="564694">
                <a:tc>
                  <a:txBody>
                    <a:bodyPr/>
                    <a:lstStyle/>
                    <a:p>
                      <a:pPr algn="ctr"/>
                      <a:r>
                        <a:rPr lang="en-IN" dirty="0">
                          <a:latin typeface="Times New Roman" panose="02020603050405020304" pitchFamily="18" charset="0"/>
                          <a:cs typeface="Times New Roman" panose="02020603050405020304" pitchFamily="18" charset="0"/>
                        </a:rPr>
                        <a:t>Processor</a:t>
                      </a:r>
                    </a:p>
                  </a:txBody>
                  <a:tcPr anchor="ctr"/>
                </a:tc>
                <a:tc>
                  <a:txBody>
                    <a:bodyPr/>
                    <a:lstStyle/>
                    <a:p>
                      <a:pPr algn="ctr"/>
                      <a:r>
                        <a:rPr lang="en-IN" dirty="0">
                          <a:latin typeface="Times New Roman" panose="02020603050405020304" pitchFamily="18" charset="0"/>
                          <a:cs typeface="Times New Roman" panose="02020603050405020304" pitchFamily="18" charset="0"/>
                        </a:rPr>
                        <a:t>Intel Core i5 8</a:t>
                      </a:r>
                      <a:r>
                        <a:rPr lang="en-IN" baseline="30000" dirty="0">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gen</a:t>
                      </a:r>
                    </a:p>
                  </a:txBody>
                  <a:tcPr anchor="ctr"/>
                </a:tc>
                <a:extLst>
                  <a:ext uri="{0D108BD9-81ED-4DB2-BD59-A6C34878D82A}">
                    <a16:rowId xmlns:a16="http://schemas.microsoft.com/office/drawing/2014/main" val="134013898"/>
                  </a:ext>
                </a:extLst>
              </a:tr>
              <a:tr h="564694">
                <a:tc>
                  <a:txBody>
                    <a:bodyPr/>
                    <a:lstStyle/>
                    <a:p>
                      <a:pPr algn="ctr"/>
                      <a:r>
                        <a:rPr lang="en-IN" dirty="0">
                          <a:latin typeface="Times New Roman" panose="02020603050405020304" pitchFamily="18" charset="0"/>
                          <a:cs typeface="Times New Roman" panose="02020603050405020304" pitchFamily="18" charset="0"/>
                        </a:rPr>
                        <a:t>RAM</a:t>
                      </a:r>
                    </a:p>
                  </a:txBody>
                  <a:tcPr anchor="ctr"/>
                </a:tc>
                <a:tc>
                  <a:txBody>
                    <a:bodyPr/>
                    <a:lstStyle/>
                    <a:p>
                      <a:pPr algn="ctr"/>
                      <a:r>
                        <a:rPr lang="en-IN" dirty="0">
                          <a:latin typeface="Times New Roman" panose="02020603050405020304" pitchFamily="18" charset="0"/>
                          <a:cs typeface="Times New Roman" panose="02020603050405020304" pitchFamily="18" charset="0"/>
                        </a:rPr>
                        <a:t>8 GB</a:t>
                      </a:r>
                    </a:p>
                  </a:txBody>
                  <a:tcPr anchor="ctr"/>
                </a:tc>
                <a:extLst>
                  <a:ext uri="{0D108BD9-81ED-4DB2-BD59-A6C34878D82A}">
                    <a16:rowId xmlns:a16="http://schemas.microsoft.com/office/drawing/2014/main" val="4210968421"/>
                  </a:ext>
                </a:extLst>
              </a:tr>
              <a:tr h="564694">
                <a:tc>
                  <a:txBody>
                    <a:bodyPr/>
                    <a:lstStyle/>
                    <a:p>
                      <a:pPr algn="ctr"/>
                      <a:r>
                        <a:rPr lang="en-IN" dirty="0">
                          <a:latin typeface="Times New Roman" panose="02020603050405020304" pitchFamily="18" charset="0"/>
                          <a:cs typeface="Times New Roman" panose="02020603050405020304" pitchFamily="18" charset="0"/>
                        </a:rPr>
                        <a:t>Storage</a:t>
                      </a:r>
                    </a:p>
                  </a:txBody>
                  <a:tcPr anchor="ctr"/>
                </a:tc>
                <a:tc>
                  <a:txBody>
                    <a:bodyPr/>
                    <a:lstStyle/>
                    <a:p>
                      <a:pPr algn="ctr"/>
                      <a:r>
                        <a:rPr lang="en-IN" dirty="0">
                          <a:latin typeface="Times New Roman" panose="02020603050405020304" pitchFamily="18" charset="0"/>
                          <a:cs typeface="Times New Roman" panose="02020603050405020304" pitchFamily="18" charset="0"/>
                        </a:rPr>
                        <a:t>256 GB SSD</a:t>
                      </a:r>
                    </a:p>
                  </a:txBody>
                  <a:tcPr anchor="ctr"/>
                </a:tc>
                <a:extLst>
                  <a:ext uri="{0D108BD9-81ED-4DB2-BD59-A6C34878D82A}">
                    <a16:rowId xmlns:a16="http://schemas.microsoft.com/office/drawing/2014/main" val="344268237"/>
                  </a:ext>
                </a:extLst>
              </a:tr>
              <a:tr h="698011">
                <a:tc>
                  <a:txBody>
                    <a:bodyPr/>
                    <a:lstStyle/>
                    <a:p>
                      <a:pPr algn="ctr"/>
                      <a:r>
                        <a:rPr lang="en-IN" dirty="0">
                          <a:latin typeface="Times New Roman" panose="02020603050405020304" pitchFamily="18" charset="0"/>
                          <a:cs typeface="Times New Roman" panose="02020603050405020304" pitchFamily="18" charset="0"/>
                        </a:rPr>
                        <a:t>Internet Connection</a:t>
                      </a:r>
                    </a:p>
                  </a:txBody>
                  <a:tcPr anchor="ctr"/>
                </a:tc>
                <a:tc>
                  <a:txBody>
                    <a:bodyPr/>
                    <a:lstStyle/>
                    <a:p>
                      <a:pPr algn="ctr"/>
                      <a:r>
                        <a:rPr lang="en-IN" dirty="0">
                          <a:latin typeface="Times New Roman" panose="02020603050405020304" pitchFamily="18" charset="0"/>
                          <a:cs typeface="Times New Roman" panose="02020603050405020304" pitchFamily="18" charset="0"/>
                        </a:rPr>
                        <a:t>Required</a:t>
                      </a:r>
                    </a:p>
                  </a:txBody>
                  <a:tcPr anchor="ctr"/>
                </a:tc>
                <a:extLst>
                  <a:ext uri="{0D108BD9-81ED-4DB2-BD59-A6C34878D82A}">
                    <a16:rowId xmlns:a16="http://schemas.microsoft.com/office/drawing/2014/main" val="3572232890"/>
                  </a:ext>
                </a:extLst>
              </a:tr>
            </a:tbl>
          </a:graphicData>
        </a:graphic>
      </p:graphicFrame>
    </p:spTree>
    <p:extLst>
      <p:ext uri="{BB962C8B-B14F-4D97-AF65-F5344CB8AC3E}">
        <p14:creationId xmlns:p14="http://schemas.microsoft.com/office/powerpoint/2010/main" val="1591942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9197BC-5A58-480D-B6EB-8A0798917F0C}"/>
              </a:ext>
            </a:extLst>
          </p:cNvPr>
          <p:cNvSpPr/>
          <p:nvPr/>
        </p:nvSpPr>
        <p:spPr>
          <a:xfrm>
            <a:off x="762000" y="685800"/>
            <a:ext cx="2416046"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Forgot Password</a:t>
            </a:r>
          </a:p>
        </p:txBody>
      </p:sp>
      <p:pic>
        <p:nvPicPr>
          <p:cNvPr id="3" name="Picture 2">
            <a:extLst>
              <a:ext uri="{FF2B5EF4-FFF2-40B4-BE49-F238E27FC236}">
                <a16:creationId xmlns:a16="http://schemas.microsoft.com/office/drawing/2014/main" id="{C78CD982-4C1D-42A7-8058-135F2473399F}"/>
              </a:ext>
            </a:extLst>
          </p:cNvPr>
          <p:cNvPicPr>
            <a:picLocks noChangeAspect="1"/>
          </p:cNvPicPr>
          <p:nvPr/>
        </p:nvPicPr>
        <p:blipFill>
          <a:blip r:embed="rId2"/>
          <a:stretch>
            <a:fillRect/>
          </a:stretch>
        </p:blipFill>
        <p:spPr>
          <a:xfrm>
            <a:off x="762000" y="1147465"/>
            <a:ext cx="10668000" cy="5253335"/>
          </a:xfrm>
          <a:prstGeom prst="rect">
            <a:avLst/>
          </a:prstGeom>
        </p:spPr>
      </p:pic>
    </p:spTree>
    <p:extLst>
      <p:ext uri="{BB962C8B-B14F-4D97-AF65-F5344CB8AC3E}">
        <p14:creationId xmlns:p14="http://schemas.microsoft.com/office/powerpoint/2010/main" val="17281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BDA29-A87A-4A40-A837-4037829DA4EA}"/>
              </a:ext>
            </a:extLst>
          </p:cNvPr>
          <p:cNvSpPr/>
          <p:nvPr/>
        </p:nvSpPr>
        <p:spPr>
          <a:xfrm>
            <a:off x="914400" y="685800"/>
            <a:ext cx="153439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Sent Mail </a:t>
            </a:r>
          </a:p>
        </p:txBody>
      </p:sp>
      <p:pic>
        <p:nvPicPr>
          <p:cNvPr id="3" name="Picture 2">
            <a:extLst>
              <a:ext uri="{FF2B5EF4-FFF2-40B4-BE49-F238E27FC236}">
                <a16:creationId xmlns:a16="http://schemas.microsoft.com/office/drawing/2014/main" id="{E152F5CC-E6BF-4958-9426-069DDA24C31A}"/>
              </a:ext>
            </a:extLst>
          </p:cNvPr>
          <p:cNvPicPr>
            <a:picLocks noChangeAspect="1"/>
          </p:cNvPicPr>
          <p:nvPr/>
        </p:nvPicPr>
        <p:blipFill>
          <a:blip r:embed="rId2"/>
          <a:stretch>
            <a:fillRect/>
          </a:stretch>
        </p:blipFill>
        <p:spPr>
          <a:xfrm>
            <a:off x="1066800" y="1219200"/>
            <a:ext cx="8229600" cy="4782850"/>
          </a:xfrm>
          <a:prstGeom prst="rect">
            <a:avLst/>
          </a:prstGeom>
        </p:spPr>
      </p:pic>
    </p:spTree>
    <p:extLst>
      <p:ext uri="{BB962C8B-B14F-4D97-AF65-F5344CB8AC3E}">
        <p14:creationId xmlns:p14="http://schemas.microsoft.com/office/powerpoint/2010/main" val="3279567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4289C7-6719-4058-8A69-3F95B33E1CBF}"/>
              </a:ext>
            </a:extLst>
          </p:cNvPr>
          <p:cNvSpPr/>
          <p:nvPr/>
        </p:nvSpPr>
        <p:spPr>
          <a:xfrm>
            <a:off x="685800" y="609600"/>
            <a:ext cx="171713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Dashboard </a:t>
            </a:r>
          </a:p>
        </p:txBody>
      </p:sp>
      <p:pic>
        <p:nvPicPr>
          <p:cNvPr id="3" name="Picture 2">
            <a:extLst>
              <a:ext uri="{FF2B5EF4-FFF2-40B4-BE49-F238E27FC236}">
                <a16:creationId xmlns:a16="http://schemas.microsoft.com/office/drawing/2014/main" id="{564D8CDE-D237-418F-8093-D56EC68920B9}"/>
              </a:ext>
            </a:extLst>
          </p:cNvPr>
          <p:cNvPicPr>
            <a:picLocks noChangeAspect="1"/>
          </p:cNvPicPr>
          <p:nvPr/>
        </p:nvPicPr>
        <p:blipFill>
          <a:blip r:embed="rId2"/>
          <a:stretch>
            <a:fillRect/>
          </a:stretch>
        </p:blipFill>
        <p:spPr>
          <a:xfrm>
            <a:off x="762000" y="1098901"/>
            <a:ext cx="10668000" cy="5225699"/>
          </a:xfrm>
          <a:prstGeom prst="rect">
            <a:avLst/>
          </a:prstGeom>
        </p:spPr>
      </p:pic>
    </p:spTree>
    <p:extLst>
      <p:ext uri="{BB962C8B-B14F-4D97-AF65-F5344CB8AC3E}">
        <p14:creationId xmlns:p14="http://schemas.microsoft.com/office/powerpoint/2010/main" val="835808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D9C853-2796-461F-8698-7E942E88A2F3}"/>
              </a:ext>
            </a:extLst>
          </p:cNvPr>
          <p:cNvSpPr/>
          <p:nvPr/>
        </p:nvSpPr>
        <p:spPr>
          <a:xfrm>
            <a:off x="838200" y="685800"/>
            <a:ext cx="292740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Generate Scheduling</a:t>
            </a:r>
          </a:p>
        </p:txBody>
      </p:sp>
      <p:pic>
        <p:nvPicPr>
          <p:cNvPr id="3" name="Picture 2">
            <a:extLst>
              <a:ext uri="{FF2B5EF4-FFF2-40B4-BE49-F238E27FC236}">
                <a16:creationId xmlns:a16="http://schemas.microsoft.com/office/drawing/2014/main" id="{AD75EC4D-C8C2-4595-8AB4-8DE2EEAA2EF6}"/>
              </a:ext>
            </a:extLst>
          </p:cNvPr>
          <p:cNvPicPr>
            <a:picLocks noChangeAspect="1"/>
          </p:cNvPicPr>
          <p:nvPr/>
        </p:nvPicPr>
        <p:blipFill>
          <a:blip r:embed="rId2"/>
          <a:stretch>
            <a:fillRect/>
          </a:stretch>
        </p:blipFill>
        <p:spPr>
          <a:xfrm>
            <a:off x="838200" y="1231418"/>
            <a:ext cx="10439400" cy="5169382"/>
          </a:xfrm>
          <a:prstGeom prst="rect">
            <a:avLst/>
          </a:prstGeom>
        </p:spPr>
      </p:pic>
    </p:spTree>
    <p:extLst>
      <p:ext uri="{BB962C8B-B14F-4D97-AF65-F5344CB8AC3E}">
        <p14:creationId xmlns:p14="http://schemas.microsoft.com/office/powerpoint/2010/main" val="3534215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48986D-6D07-4B0A-8179-3E1A33DC234E}"/>
              </a:ext>
            </a:extLst>
          </p:cNvPr>
          <p:cNvSpPr/>
          <p:nvPr/>
        </p:nvSpPr>
        <p:spPr>
          <a:xfrm>
            <a:off x="762000" y="685800"/>
            <a:ext cx="4648200" cy="830997"/>
          </a:xfrm>
          <a:prstGeom prst="rect">
            <a:avLst/>
          </a:prstGeom>
        </p:spPr>
        <p:txBody>
          <a:bodyPr wrap="square">
            <a:spAutoFit/>
          </a:bodyPr>
          <a:lstStyle/>
          <a:p>
            <a:r>
              <a:rPr lang="en-US" sz="2400" b="1" u="sng" dirty="0">
                <a:latin typeface="Times New Roman" panose="02020603050405020304" pitchFamily="18" charset="0"/>
                <a:cs typeface="Times New Roman" panose="02020603050405020304" pitchFamily="18" charset="0"/>
              </a:rPr>
              <a:t>Reports </a:t>
            </a:r>
          </a:p>
          <a:p>
            <a:r>
              <a:rPr lang="en-US" sz="2400" b="1" u="sng" dirty="0">
                <a:latin typeface="Times New Roman" panose="02020603050405020304" pitchFamily="18" charset="0"/>
                <a:cs typeface="Times New Roman" panose="02020603050405020304" pitchFamily="18" charset="0"/>
              </a:rPr>
              <a:t>Event Wise Participate Report</a:t>
            </a:r>
          </a:p>
        </p:txBody>
      </p:sp>
      <p:pic>
        <p:nvPicPr>
          <p:cNvPr id="3" name="Picture 2">
            <a:extLst>
              <a:ext uri="{FF2B5EF4-FFF2-40B4-BE49-F238E27FC236}">
                <a16:creationId xmlns:a16="http://schemas.microsoft.com/office/drawing/2014/main" id="{EF780893-E2E2-491F-BEAF-D0234C8B2CC1}"/>
              </a:ext>
            </a:extLst>
          </p:cNvPr>
          <p:cNvPicPr>
            <a:picLocks noChangeAspect="1"/>
          </p:cNvPicPr>
          <p:nvPr/>
        </p:nvPicPr>
        <p:blipFill>
          <a:blip r:embed="rId2"/>
          <a:stretch>
            <a:fillRect/>
          </a:stretch>
        </p:blipFill>
        <p:spPr>
          <a:xfrm>
            <a:off x="838200" y="1516797"/>
            <a:ext cx="10591800" cy="4960203"/>
          </a:xfrm>
          <a:prstGeom prst="rect">
            <a:avLst/>
          </a:prstGeom>
        </p:spPr>
      </p:pic>
    </p:spTree>
    <p:extLst>
      <p:ext uri="{BB962C8B-B14F-4D97-AF65-F5344CB8AC3E}">
        <p14:creationId xmlns:p14="http://schemas.microsoft.com/office/powerpoint/2010/main" val="3877521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18299A-8DAC-4A17-9C8C-1196B016C5E9}"/>
              </a:ext>
            </a:extLst>
          </p:cNvPr>
          <p:cNvSpPr/>
          <p:nvPr/>
        </p:nvSpPr>
        <p:spPr>
          <a:xfrm>
            <a:off x="659181" y="685800"/>
            <a:ext cx="4044569"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Expense Approve and Reject </a:t>
            </a:r>
          </a:p>
        </p:txBody>
      </p:sp>
      <p:pic>
        <p:nvPicPr>
          <p:cNvPr id="2" name="Picture 1">
            <a:extLst>
              <a:ext uri="{FF2B5EF4-FFF2-40B4-BE49-F238E27FC236}">
                <a16:creationId xmlns:a16="http://schemas.microsoft.com/office/drawing/2014/main" id="{ED319FED-FF67-4B54-8D89-6BF64B9420ED}"/>
              </a:ext>
            </a:extLst>
          </p:cNvPr>
          <p:cNvPicPr>
            <a:picLocks noChangeAspect="1"/>
          </p:cNvPicPr>
          <p:nvPr/>
        </p:nvPicPr>
        <p:blipFill>
          <a:blip r:embed="rId2"/>
          <a:stretch>
            <a:fillRect/>
          </a:stretch>
        </p:blipFill>
        <p:spPr>
          <a:xfrm>
            <a:off x="876300" y="1524000"/>
            <a:ext cx="10439400" cy="4800600"/>
          </a:xfrm>
          <a:prstGeom prst="rect">
            <a:avLst/>
          </a:prstGeom>
        </p:spPr>
      </p:pic>
    </p:spTree>
    <p:extLst>
      <p:ext uri="{BB962C8B-B14F-4D97-AF65-F5344CB8AC3E}">
        <p14:creationId xmlns:p14="http://schemas.microsoft.com/office/powerpoint/2010/main" val="3918365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AA1E92-EC08-4DDC-8FFE-3C3CEE8F7AAB}"/>
              </a:ext>
            </a:extLst>
          </p:cNvPr>
          <p:cNvSpPr/>
          <p:nvPr/>
        </p:nvSpPr>
        <p:spPr>
          <a:xfrm>
            <a:off x="685800" y="685800"/>
            <a:ext cx="3841180"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Event Wise Expense Report</a:t>
            </a:r>
          </a:p>
        </p:txBody>
      </p:sp>
      <p:pic>
        <p:nvPicPr>
          <p:cNvPr id="3" name="Picture 2">
            <a:extLst>
              <a:ext uri="{FF2B5EF4-FFF2-40B4-BE49-F238E27FC236}">
                <a16:creationId xmlns:a16="http://schemas.microsoft.com/office/drawing/2014/main" id="{D0A783CB-FD81-4EFA-A556-3169B6D19374}"/>
              </a:ext>
            </a:extLst>
          </p:cNvPr>
          <p:cNvPicPr>
            <a:picLocks noChangeAspect="1"/>
          </p:cNvPicPr>
          <p:nvPr/>
        </p:nvPicPr>
        <p:blipFill>
          <a:blip r:embed="rId2"/>
          <a:stretch>
            <a:fillRect/>
          </a:stretch>
        </p:blipFill>
        <p:spPr>
          <a:xfrm>
            <a:off x="838200" y="1177945"/>
            <a:ext cx="10439400" cy="5222855"/>
          </a:xfrm>
          <a:prstGeom prst="rect">
            <a:avLst/>
          </a:prstGeom>
        </p:spPr>
      </p:pic>
    </p:spTree>
    <p:extLst>
      <p:ext uri="{BB962C8B-B14F-4D97-AF65-F5344CB8AC3E}">
        <p14:creationId xmlns:p14="http://schemas.microsoft.com/office/powerpoint/2010/main" val="4028110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6A399B-1E83-4818-8457-B957F92E24F7}"/>
              </a:ext>
            </a:extLst>
          </p:cNvPr>
          <p:cNvSpPr/>
          <p:nvPr/>
        </p:nvSpPr>
        <p:spPr>
          <a:xfrm>
            <a:off x="4422306" y="762000"/>
            <a:ext cx="3347391" cy="523220"/>
          </a:xfrm>
          <a:prstGeom prst="rect">
            <a:avLst/>
          </a:prstGeom>
        </p:spPr>
        <p:txBody>
          <a:bodyPr wrap="none">
            <a:spAutoFit/>
          </a:bodyPr>
          <a:lstStyle/>
          <a:p>
            <a:pPr algn="ctr">
              <a:spcBef>
                <a:spcPts val="1200"/>
              </a:spcBef>
              <a:spcAft>
                <a:spcPts val="1200"/>
              </a:spcAft>
            </a:pPr>
            <a:r>
              <a:rPr lang="en-US" sz="2800" b="1" dirty="0">
                <a:latin typeface="Times New Roman" panose="02020603050405020304" pitchFamily="18" charset="0"/>
                <a:cs typeface="Times New Roman" panose="02020603050405020304" pitchFamily="18" charset="0"/>
              </a:rPr>
              <a:t>Faculty Coordinator</a:t>
            </a:r>
          </a:p>
        </p:txBody>
      </p:sp>
      <p:sp>
        <p:nvSpPr>
          <p:cNvPr id="3" name="Rectangle 2">
            <a:extLst>
              <a:ext uri="{FF2B5EF4-FFF2-40B4-BE49-F238E27FC236}">
                <a16:creationId xmlns:a16="http://schemas.microsoft.com/office/drawing/2014/main" id="{E2FCDD7F-82D0-4B66-ADF6-7D20C8A54CFE}"/>
              </a:ext>
            </a:extLst>
          </p:cNvPr>
          <p:cNvSpPr/>
          <p:nvPr/>
        </p:nvSpPr>
        <p:spPr>
          <a:xfrm>
            <a:off x="838200" y="1285220"/>
            <a:ext cx="95410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Login</a:t>
            </a:r>
          </a:p>
        </p:txBody>
      </p:sp>
      <p:pic>
        <p:nvPicPr>
          <p:cNvPr id="4" name="Picture 3">
            <a:extLst>
              <a:ext uri="{FF2B5EF4-FFF2-40B4-BE49-F238E27FC236}">
                <a16:creationId xmlns:a16="http://schemas.microsoft.com/office/drawing/2014/main" id="{7BBADEBA-48B0-4109-85D9-32689C876CDF}"/>
              </a:ext>
            </a:extLst>
          </p:cNvPr>
          <p:cNvPicPr>
            <a:picLocks noChangeAspect="1"/>
          </p:cNvPicPr>
          <p:nvPr/>
        </p:nvPicPr>
        <p:blipFill>
          <a:blip r:embed="rId2"/>
          <a:stretch>
            <a:fillRect/>
          </a:stretch>
        </p:blipFill>
        <p:spPr>
          <a:xfrm>
            <a:off x="838200" y="1762125"/>
            <a:ext cx="10591800" cy="4714875"/>
          </a:xfrm>
          <a:prstGeom prst="rect">
            <a:avLst/>
          </a:prstGeom>
        </p:spPr>
      </p:pic>
    </p:spTree>
    <p:extLst>
      <p:ext uri="{BB962C8B-B14F-4D97-AF65-F5344CB8AC3E}">
        <p14:creationId xmlns:p14="http://schemas.microsoft.com/office/powerpoint/2010/main" val="692956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1B837-EB9D-426D-B3FD-EA319C44DADE}"/>
              </a:ext>
            </a:extLst>
          </p:cNvPr>
          <p:cNvSpPr/>
          <p:nvPr/>
        </p:nvSpPr>
        <p:spPr>
          <a:xfrm>
            <a:off x="762000" y="685800"/>
            <a:ext cx="1640193"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Dashboard</a:t>
            </a:r>
          </a:p>
        </p:txBody>
      </p:sp>
      <p:pic>
        <p:nvPicPr>
          <p:cNvPr id="3" name="Picture 2">
            <a:extLst>
              <a:ext uri="{FF2B5EF4-FFF2-40B4-BE49-F238E27FC236}">
                <a16:creationId xmlns:a16="http://schemas.microsoft.com/office/drawing/2014/main" id="{1BD56EC8-0552-4A1D-A079-4EB664BE752B}"/>
              </a:ext>
            </a:extLst>
          </p:cNvPr>
          <p:cNvPicPr>
            <a:picLocks noChangeAspect="1"/>
          </p:cNvPicPr>
          <p:nvPr/>
        </p:nvPicPr>
        <p:blipFill>
          <a:blip r:embed="rId2"/>
          <a:stretch>
            <a:fillRect/>
          </a:stretch>
        </p:blipFill>
        <p:spPr>
          <a:xfrm>
            <a:off x="838200" y="1157625"/>
            <a:ext cx="10515600" cy="5166975"/>
          </a:xfrm>
          <a:prstGeom prst="rect">
            <a:avLst/>
          </a:prstGeom>
        </p:spPr>
      </p:pic>
    </p:spTree>
    <p:extLst>
      <p:ext uri="{BB962C8B-B14F-4D97-AF65-F5344CB8AC3E}">
        <p14:creationId xmlns:p14="http://schemas.microsoft.com/office/powerpoint/2010/main" val="3079101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FB7321-CF19-4E36-8EE8-C573F57F305E}"/>
              </a:ext>
            </a:extLst>
          </p:cNvPr>
          <p:cNvSpPr/>
          <p:nvPr/>
        </p:nvSpPr>
        <p:spPr>
          <a:xfrm>
            <a:off x="762000" y="685800"/>
            <a:ext cx="2866490"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Practice Scheduling </a:t>
            </a:r>
          </a:p>
        </p:txBody>
      </p:sp>
      <p:pic>
        <p:nvPicPr>
          <p:cNvPr id="3" name="Picture 2">
            <a:extLst>
              <a:ext uri="{FF2B5EF4-FFF2-40B4-BE49-F238E27FC236}">
                <a16:creationId xmlns:a16="http://schemas.microsoft.com/office/drawing/2014/main" id="{DD061963-F390-42B2-A7BD-160BF9141214}"/>
              </a:ext>
            </a:extLst>
          </p:cNvPr>
          <p:cNvPicPr>
            <a:picLocks noChangeAspect="1"/>
          </p:cNvPicPr>
          <p:nvPr/>
        </p:nvPicPr>
        <p:blipFill>
          <a:blip r:embed="rId2"/>
          <a:stretch>
            <a:fillRect/>
          </a:stretch>
        </p:blipFill>
        <p:spPr>
          <a:xfrm>
            <a:off x="838200" y="1162705"/>
            <a:ext cx="10515600" cy="5161895"/>
          </a:xfrm>
          <a:prstGeom prst="rect">
            <a:avLst/>
          </a:prstGeom>
        </p:spPr>
      </p:pic>
    </p:spTree>
    <p:extLst>
      <p:ext uri="{BB962C8B-B14F-4D97-AF65-F5344CB8AC3E}">
        <p14:creationId xmlns:p14="http://schemas.microsoft.com/office/powerpoint/2010/main" val="362781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C6D13-4F0A-40EA-A3D0-7BF1C81A5338}"/>
              </a:ext>
            </a:extLst>
          </p:cNvPr>
          <p:cNvSpPr txBox="1"/>
          <p:nvPr/>
        </p:nvSpPr>
        <p:spPr>
          <a:xfrm flipH="1">
            <a:off x="4038598" y="762000"/>
            <a:ext cx="41148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Software Requirements </a:t>
            </a:r>
          </a:p>
        </p:txBody>
      </p:sp>
      <p:graphicFrame>
        <p:nvGraphicFramePr>
          <p:cNvPr id="2" name="Table 1">
            <a:extLst>
              <a:ext uri="{FF2B5EF4-FFF2-40B4-BE49-F238E27FC236}">
                <a16:creationId xmlns:a16="http://schemas.microsoft.com/office/drawing/2014/main" id="{34D46CED-F7C5-4DDA-A392-D26942B629B5}"/>
              </a:ext>
            </a:extLst>
          </p:cNvPr>
          <p:cNvGraphicFramePr>
            <a:graphicFrameLocks noGrp="1"/>
          </p:cNvGraphicFramePr>
          <p:nvPr>
            <p:extLst>
              <p:ext uri="{D42A27DB-BD31-4B8C-83A1-F6EECF244321}">
                <p14:modId xmlns:p14="http://schemas.microsoft.com/office/powerpoint/2010/main" val="167190407"/>
              </p:ext>
            </p:extLst>
          </p:nvPr>
        </p:nvGraphicFramePr>
        <p:xfrm>
          <a:off x="2031998" y="2209800"/>
          <a:ext cx="8128000" cy="324989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787291999"/>
                    </a:ext>
                  </a:extLst>
                </a:gridCol>
                <a:gridCol w="4064000">
                  <a:extLst>
                    <a:ext uri="{9D8B030D-6E8A-4147-A177-3AD203B41FA5}">
                      <a16:colId xmlns:a16="http://schemas.microsoft.com/office/drawing/2014/main" val="1012705259"/>
                    </a:ext>
                  </a:extLst>
                </a:gridCol>
              </a:tblGrid>
              <a:tr h="464270">
                <a:tc>
                  <a:txBody>
                    <a:bodyPr/>
                    <a:lstStyle/>
                    <a:p>
                      <a:pPr algn="ctr"/>
                      <a:r>
                        <a:rPr lang="en-IN" dirty="0">
                          <a:latin typeface="Times New Roman" panose="02020603050405020304" pitchFamily="18" charset="0"/>
                          <a:cs typeface="Times New Roman" panose="02020603050405020304" pitchFamily="18" charset="0"/>
                        </a:rPr>
                        <a:t>Software Requirement</a:t>
                      </a:r>
                    </a:p>
                  </a:txBody>
                  <a:tcPr anchor="ctr"/>
                </a:tc>
                <a:tc>
                  <a:txBody>
                    <a:bodyPr/>
                    <a:lstStyle/>
                    <a:p>
                      <a:pPr algn="ctr"/>
                      <a:r>
                        <a:rPr lang="en-IN" dirty="0">
                          <a:latin typeface="Times New Roman" panose="02020603050405020304" pitchFamily="18" charset="0"/>
                          <a:cs typeface="Times New Roman" panose="02020603050405020304" pitchFamily="18" charset="0"/>
                        </a:rPr>
                        <a:t>Description</a:t>
                      </a:r>
                    </a:p>
                  </a:txBody>
                  <a:tcPr anchor="ctr"/>
                </a:tc>
                <a:extLst>
                  <a:ext uri="{0D108BD9-81ED-4DB2-BD59-A6C34878D82A}">
                    <a16:rowId xmlns:a16="http://schemas.microsoft.com/office/drawing/2014/main" val="2220071178"/>
                  </a:ext>
                </a:extLst>
              </a:tr>
              <a:tr h="464270">
                <a:tc>
                  <a:txBody>
                    <a:bodyPr/>
                    <a:lstStyle/>
                    <a:p>
                      <a:pPr algn="ctr"/>
                      <a:r>
                        <a:rPr lang="en-IN" dirty="0">
                          <a:latin typeface="Times New Roman" panose="02020603050405020304" pitchFamily="18" charset="0"/>
                          <a:cs typeface="Times New Roman" panose="02020603050405020304" pitchFamily="18" charset="0"/>
                        </a:rPr>
                        <a:t>Operating System</a:t>
                      </a:r>
                    </a:p>
                  </a:txBody>
                  <a:tcPr anchor="ctr"/>
                </a:tc>
                <a:tc>
                  <a:txBody>
                    <a:bodyPr/>
                    <a:lstStyle/>
                    <a:p>
                      <a:pPr algn="ctr"/>
                      <a:r>
                        <a:rPr lang="en-IN" dirty="0">
                          <a:latin typeface="Times New Roman" panose="02020603050405020304" pitchFamily="18" charset="0"/>
                          <a:cs typeface="Times New Roman" panose="02020603050405020304" pitchFamily="18" charset="0"/>
                        </a:rPr>
                        <a:t>Windows 11</a:t>
                      </a:r>
                    </a:p>
                  </a:txBody>
                  <a:tcPr anchor="ctr"/>
                </a:tc>
                <a:extLst>
                  <a:ext uri="{0D108BD9-81ED-4DB2-BD59-A6C34878D82A}">
                    <a16:rowId xmlns:a16="http://schemas.microsoft.com/office/drawing/2014/main" val="3562715604"/>
                  </a:ext>
                </a:extLst>
              </a:tr>
              <a:tr h="464270">
                <a:tc>
                  <a:txBody>
                    <a:bodyPr/>
                    <a:lstStyle/>
                    <a:p>
                      <a:pPr algn="ctr"/>
                      <a:r>
                        <a:rPr lang="en-IN" dirty="0">
                          <a:latin typeface="Times New Roman" panose="02020603050405020304" pitchFamily="18" charset="0"/>
                          <a:cs typeface="Times New Roman" panose="02020603050405020304" pitchFamily="18" charset="0"/>
                        </a:rPr>
                        <a:t>Browser</a:t>
                      </a:r>
                    </a:p>
                  </a:txBody>
                  <a:tcPr anchor="ctr"/>
                </a:tc>
                <a:tc>
                  <a:txBody>
                    <a:bodyPr/>
                    <a:lstStyle/>
                    <a:p>
                      <a:pPr algn="ctr"/>
                      <a:r>
                        <a:rPr lang="en-IN" dirty="0">
                          <a:latin typeface="Times New Roman" panose="02020603050405020304" pitchFamily="18" charset="0"/>
                          <a:cs typeface="Times New Roman" panose="02020603050405020304" pitchFamily="18" charset="0"/>
                        </a:rPr>
                        <a:t>Google Chrome, Microsoft Edge</a:t>
                      </a:r>
                    </a:p>
                  </a:txBody>
                  <a:tcPr anchor="ctr"/>
                </a:tc>
                <a:extLst>
                  <a:ext uri="{0D108BD9-81ED-4DB2-BD59-A6C34878D82A}">
                    <a16:rowId xmlns:a16="http://schemas.microsoft.com/office/drawing/2014/main" val="368445238"/>
                  </a:ext>
                </a:extLst>
              </a:tr>
              <a:tr h="464270">
                <a:tc>
                  <a:txBody>
                    <a:bodyPr/>
                    <a:lstStyle/>
                    <a:p>
                      <a:pPr algn="ctr"/>
                      <a:r>
                        <a:rPr lang="en-IN" dirty="0">
                          <a:latin typeface="Times New Roman" panose="02020603050405020304" pitchFamily="18" charset="0"/>
                          <a:cs typeface="Times New Roman" panose="02020603050405020304" pitchFamily="18" charset="0"/>
                        </a:rPr>
                        <a:t>Front-end</a:t>
                      </a:r>
                    </a:p>
                  </a:txBody>
                  <a:tcPr anchor="ctr"/>
                </a:tc>
                <a:tc>
                  <a:txBody>
                    <a:bodyPr/>
                    <a:lstStyle/>
                    <a:p>
                      <a:pPr algn="ctr"/>
                      <a:r>
                        <a:rPr lang="en-IN" dirty="0">
                          <a:latin typeface="Times New Roman" panose="02020603050405020304" pitchFamily="18" charset="0"/>
                          <a:cs typeface="Times New Roman" panose="02020603050405020304" pitchFamily="18" charset="0"/>
                        </a:rPr>
                        <a:t>Laravel, </a:t>
                      </a:r>
                      <a:r>
                        <a:rPr lang="en-IN" dirty="0" err="1">
                          <a:latin typeface="Times New Roman" panose="02020603050405020304" pitchFamily="18" charset="0"/>
                          <a:cs typeface="Times New Roman" panose="02020603050405020304" pitchFamily="18" charset="0"/>
                        </a:rPr>
                        <a:t>Jquery</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Bootstrap-Sass</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158096"/>
                  </a:ext>
                </a:extLst>
              </a:tr>
              <a:tr h="464270">
                <a:tc>
                  <a:txBody>
                    <a:bodyPr/>
                    <a:lstStyle/>
                    <a:p>
                      <a:pPr algn="ctr"/>
                      <a:r>
                        <a:rPr lang="en-IN" dirty="0">
                          <a:latin typeface="Times New Roman" panose="02020603050405020304" pitchFamily="18" charset="0"/>
                          <a:cs typeface="Times New Roman" panose="02020603050405020304" pitchFamily="18" charset="0"/>
                        </a:rPr>
                        <a:t>Back-end</a:t>
                      </a:r>
                    </a:p>
                  </a:txBody>
                  <a:tcPr anchor="ctr"/>
                </a:tc>
                <a:tc>
                  <a:txBody>
                    <a:bodyPr/>
                    <a:lstStyle/>
                    <a:p>
                      <a:pPr algn="ctr"/>
                      <a:r>
                        <a:rPr lang="en-IN" dirty="0">
                          <a:latin typeface="Times New Roman" panose="02020603050405020304" pitchFamily="18" charset="0"/>
                          <a:cs typeface="Times New Roman" panose="02020603050405020304" pitchFamily="18" charset="0"/>
                        </a:rPr>
                        <a:t>PHP</a:t>
                      </a:r>
                    </a:p>
                  </a:txBody>
                  <a:tcPr anchor="ctr"/>
                </a:tc>
                <a:extLst>
                  <a:ext uri="{0D108BD9-81ED-4DB2-BD59-A6C34878D82A}">
                    <a16:rowId xmlns:a16="http://schemas.microsoft.com/office/drawing/2014/main" val="3534198933"/>
                  </a:ext>
                </a:extLst>
              </a:tr>
              <a:tr h="464270">
                <a:tc>
                  <a:txBody>
                    <a:bodyPr/>
                    <a:lstStyle/>
                    <a:p>
                      <a:pPr algn="ctr"/>
                      <a:r>
                        <a:rPr lang="en-IN" dirty="0">
                          <a:latin typeface="Times New Roman" panose="02020603050405020304" pitchFamily="18" charset="0"/>
                          <a:cs typeface="Times New Roman" panose="02020603050405020304" pitchFamily="18" charset="0"/>
                        </a:rPr>
                        <a:t>Database</a:t>
                      </a:r>
                    </a:p>
                  </a:txBody>
                  <a:tcPr anchor="ctr"/>
                </a:tc>
                <a:tc>
                  <a:txBody>
                    <a:bodyPr/>
                    <a:lstStyle/>
                    <a:p>
                      <a:pPr algn="ctr"/>
                      <a:r>
                        <a:rPr lang="en-IN" dirty="0">
                          <a:latin typeface="Times New Roman" panose="02020603050405020304" pitchFamily="18" charset="0"/>
                          <a:cs typeface="Times New Roman" panose="02020603050405020304" pitchFamily="18" charset="0"/>
                        </a:rPr>
                        <a:t>MySQL</a:t>
                      </a:r>
                    </a:p>
                  </a:txBody>
                  <a:tcPr anchor="ctr"/>
                </a:tc>
                <a:extLst>
                  <a:ext uri="{0D108BD9-81ED-4DB2-BD59-A6C34878D82A}">
                    <a16:rowId xmlns:a16="http://schemas.microsoft.com/office/drawing/2014/main" val="492284173"/>
                  </a:ext>
                </a:extLst>
              </a:tr>
              <a:tr h="464270">
                <a:tc>
                  <a:txBody>
                    <a:bodyPr/>
                    <a:lstStyle/>
                    <a:p>
                      <a:pPr algn="ctr"/>
                      <a:r>
                        <a:rPr lang="en-US" dirty="0">
                          <a:latin typeface="Times New Roman" panose="02020603050405020304" pitchFamily="18" charset="0"/>
                          <a:cs typeface="Times New Roman" panose="02020603050405020304" pitchFamily="18" charset="0"/>
                        </a:rPr>
                        <a:t>Development</a:t>
                      </a:r>
                      <a:r>
                        <a:rPr lang="en-IN" dirty="0">
                          <a:latin typeface="Times New Roman" panose="02020603050405020304" pitchFamily="18" charset="0"/>
                          <a:cs typeface="Times New Roman" panose="02020603050405020304" pitchFamily="18" charset="0"/>
                        </a:rPr>
                        <a:t> Tools</a:t>
                      </a:r>
                    </a:p>
                  </a:txBody>
                  <a:tcPr anchor="ctr"/>
                </a:tc>
                <a:tc>
                  <a:txBody>
                    <a:bodyPr/>
                    <a:lstStyle/>
                    <a:p>
                      <a:pPr algn="ctr"/>
                      <a:r>
                        <a:rPr lang="en-IN" dirty="0">
                          <a:latin typeface="Times New Roman" panose="02020603050405020304" pitchFamily="18" charset="0"/>
                          <a:cs typeface="Times New Roman" panose="02020603050405020304" pitchFamily="18" charset="0"/>
                        </a:rPr>
                        <a:t>Microsoft Visual Studio Code</a:t>
                      </a:r>
                    </a:p>
                  </a:txBody>
                  <a:tcPr anchor="ctr"/>
                </a:tc>
                <a:extLst>
                  <a:ext uri="{0D108BD9-81ED-4DB2-BD59-A6C34878D82A}">
                    <a16:rowId xmlns:a16="http://schemas.microsoft.com/office/drawing/2014/main" val="3806337691"/>
                  </a:ext>
                </a:extLst>
              </a:tr>
            </a:tbl>
          </a:graphicData>
        </a:graphic>
      </p:graphicFrame>
    </p:spTree>
    <p:extLst>
      <p:ext uri="{BB962C8B-B14F-4D97-AF65-F5344CB8AC3E}">
        <p14:creationId xmlns:p14="http://schemas.microsoft.com/office/powerpoint/2010/main" val="377485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2A0BA-6C42-41C9-A48A-BB1D32030B4E}"/>
              </a:ext>
            </a:extLst>
          </p:cNvPr>
          <p:cNvPicPr>
            <a:picLocks noChangeAspect="1"/>
          </p:cNvPicPr>
          <p:nvPr/>
        </p:nvPicPr>
        <p:blipFill>
          <a:blip r:embed="rId2"/>
          <a:stretch>
            <a:fillRect/>
          </a:stretch>
        </p:blipFill>
        <p:spPr>
          <a:xfrm>
            <a:off x="838200" y="1371600"/>
            <a:ext cx="8698130" cy="4267200"/>
          </a:xfrm>
          <a:prstGeom prst="rect">
            <a:avLst/>
          </a:prstGeom>
        </p:spPr>
      </p:pic>
      <p:sp>
        <p:nvSpPr>
          <p:cNvPr id="4" name="Rectangle 3">
            <a:extLst>
              <a:ext uri="{FF2B5EF4-FFF2-40B4-BE49-F238E27FC236}">
                <a16:creationId xmlns:a16="http://schemas.microsoft.com/office/drawing/2014/main" id="{8F18299A-8DAC-4A17-9C8C-1196B016C5E9}"/>
              </a:ext>
            </a:extLst>
          </p:cNvPr>
          <p:cNvSpPr/>
          <p:nvPr/>
        </p:nvSpPr>
        <p:spPr>
          <a:xfrm>
            <a:off x="659181" y="685800"/>
            <a:ext cx="4866845"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Sent Mail to Participants Student’s </a:t>
            </a:r>
          </a:p>
        </p:txBody>
      </p:sp>
    </p:spTree>
    <p:extLst>
      <p:ext uri="{BB962C8B-B14F-4D97-AF65-F5344CB8AC3E}">
        <p14:creationId xmlns:p14="http://schemas.microsoft.com/office/powerpoint/2010/main" val="3924460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33B22-71AB-4179-8F8C-005B337078B8}"/>
              </a:ext>
            </a:extLst>
          </p:cNvPr>
          <p:cNvSpPr/>
          <p:nvPr/>
        </p:nvSpPr>
        <p:spPr>
          <a:xfrm>
            <a:off x="4400667" y="762000"/>
            <a:ext cx="3390673" cy="523220"/>
          </a:xfrm>
          <a:prstGeom prst="rect">
            <a:avLst/>
          </a:prstGeom>
        </p:spPr>
        <p:txBody>
          <a:bodyPr wrap="none">
            <a:spAutoFit/>
          </a:bodyPr>
          <a:lstStyle/>
          <a:p>
            <a:pPr algn="ctr">
              <a:spcBef>
                <a:spcPts val="1200"/>
              </a:spcBef>
              <a:spcAft>
                <a:spcPts val="1200"/>
              </a:spcAft>
            </a:pPr>
            <a:r>
              <a:rPr lang="en-US" sz="2800" b="1" dirty="0">
                <a:latin typeface="Times New Roman" panose="02020603050405020304" pitchFamily="18" charset="0"/>
                <a:cs typeface="Times New Roman" panose="02020603050405020304" pitchFamily="18" charset="0"/>
              </a:rPr>
              <a:t>Student Coordinator</a:t>
            </a:r>
          </a:p>
        </p:txBody>
      </p:sp>
      <p:sp>
        <p:nvSpPr>
          <p:cNvPr id="5" name="Rectangle 4">
            <a:extLst>
              <a:ext uri="{FF2B5EF4-FFF2-40B4-BE49-F238E27FC236}">
                <a16:creationId xmlns:a16="http://schemas.microsoft.com/office/drawing/2014/main" id="{26E56C30-71B5-46E5-97BB-EE43C90EB514}"/>
              </a:ext>
            </a:extLst>
          </p:cNvPr>
          <p:cNvSpPr/>
          <p:nvPr/>
        </p:nvSpPr>
        <p:spPr>
          <a:xfrm>
            <a:off x="838200" y="1285220"/>
            <a:ext cx="95410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Login</a:t>
            </a:r>
          </a:p>
        </p:txBody>
      </p:sp>
      <p:pic>
        <p:nvPicPr>
          <p:cNvPr id="6" name="Picture 5">
            <a:extLst>
              <a:ext uri="{FF2B5EF4-FFF2-40B4-BE49-F238E27FC236}">
                <a16:creationId xmlns:a16="http://schemas.microsoft.com/office/drawing/2014/main" id="{747A49C7-DBFC-4209-B4F0-7BF7ECBA6FD7}"/>
              </a:ext>
            </a:extLst>
          </p:cNvPr>
          <p:cNvPicPr>
            <a:picLocks noChangeAspect="1"/>
          </p:cNvPicPr>
          <p:nvPr/>
        </p:nvPicPr>
        <p:blipFill>
          <a:blip r:embed="rId2"/>
          <a:stretch>
            <a:fillRect/>
          </a:stretch>
        </p:blipFill>
        <p:spPr>
          <a:xfrm>
            <a:off x="990600" y="1828800"/>
            <a:ext cx="10287000" cy="4648200"/>
          </a:xfrm>
          <a:prstGeom prst="rect">
            <a:avLst/>
          </a:prstGeom>
        </p:spPr>
      </p:pic>
    </p:spTree>
    <p:extLst>
      <p:ext uri="{BB962C8B-B14F-4D97-AF65-F5344CB8AC3E}">
        <p14:creationId xmlns:p14="http://schemas.microsoft.com/office/powerpoint/2010/main" val="2227603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E53656-C4DA-47A4-AB46-428269649330}"/>
              </a:ext>
            </a:extLst>
          </p:cNvPr>
          <p:cNvSpPr/>
          <p:nvPr/>
        </p:nvSpPr>
        <p:spPr>
          <a:xfrm>
            <a:off x="762000" y="685800"/>
            <a:ext cx="2259401"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View All Events</a:t>
            </a:r>
          </a:p>
        </p:txBody>
      </p:sp>
      <p:pic>
        <p:nvPicPr>
          <p:cNvPr id="3" name="Picture 2">
            <a:extLst>
              <a:ext uri="{FF2B5EF4-FFF2-40B4-BE49-F238E27FC236}">
                <a16:creationId xmlns:a16="http://schemas.microsoft.com/office/drawing/2014/main" id="{C5929E44-B819-4A72-918F-D264C7C33333}"/>
              </a:ext>
            </a:extLst>
          </p:cNvPr>
          <p:cNvPicPr>
            <a:picLocks noChangeAspect="1"/>
          </p:cNvPicPr>
          <p:nvPr/>
        </p:nvPicPr>
        <p:blipFill>
          <a:blip r:embed="rId2"/>
          <a:stretch>
            <a:fillRect/>
          </a:stretch>
        </p:blipFill>
        <p:spPr>
          <a:xfrm>
            <a:off x="914400" y="1219200"/>
            <a:ext cx="10363200" cy="5029200"/>
          </a:xfrm>
          <a:prstGeom prst="rect">
            <a:avLst/>
          </a:prstGeom>
        </p:spPr>
      </p:pic>
    </p:spTree>
    <p:extLst>
      <p:ext uri="{BB962C8B-B14F-4D97-AF65-F5344CB8AC3E}">
        <p14:creationId xmlns:p14="http://schemas.microsoft.com/office/powerpoint/2010/main" val="3690012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18E49-234B-4FB5-BE31-677B90A0DC76}"/>
              </a:ext>
            </a:extLst>
          </p:cNvPr>
          <p:cNvSpPr/>
          <p:nvPr/>
        </p:nvSpPr>
        <p:spPr>
          <a:xfrm>
            <a:off x="4974539" y="685800"/>
            <a:ext cx="2242922" cy="523220"/>
          </a:xfrm>
          <a:prstGeom prst="rect">
            <a:avLst/>
          </a:prstGeom>
        </p:spPr>
        <p:txBody>
          <a:bodyPr wrap="square">
            <a:spAutoFit/>
          </a:bodyPr>
          <a:lstStyle/>
          <a:p>
            <a:pPr algn="ctr">
              <a:spcBef>
                <a:spcPts val="1200"/>
              </a:spcBef>
              <a:spcAft>
                <a:spcPts val="1200"/>
              </a:spcAft>
            </a:pPr>
            <a:r>
              <a:rPr lang="en-US" sz="2800" b="1" dirty="0">
                <a:latin typeface="Times New Roman" panose="02020603050405020304" pitchFamily="18" charset="0"/>
                <a:cs typeface="Times New Roman" panose="02020603050405020304" pitchFamily="18" charset="0"/>
              </a:rPr>
              <a:t>Students </a:t>
            </a:r>
          </a:p>
        </p:txBody>
      </p:sp>
      <p:sp>
        <p:nvSpPr>
          <p:cNvPr id="5" name="Rectangle 4">
            <a:extLst>
              <a:ext uri="{FF2B5EF4-FFF2-40B4-BE49-F238E27FC236}">
                <a16:creationId xmlns:a16="http://schemas.microsoft.com/office/drawing/2014/main" id="{6CA1368F-B586-4077-B257-65295E0A4165}"/>
              </a:ext>
            </a:extLst>
          </p:cNvPr>
          <p:cNvSpPr/>
          <p:nvPr/>
        </p:nvSpPr>
        <p:spPr>
          <a:xfrm>
            <a:off x="838200" y="1209020"/>
            <a:ext cx="1808508"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Registration</a:t>
            </a:r>
          </a:p>
        </p:txBody>
      </p:sp>
      <p:pic>
        <p:nvPicPr>
          <p:cNvPr id="6" name="Picture 5">
            <a:extLst>
              <a:ext uri="{FF2B5EF4-FFF2-40B4-BE49-F238E27FC236}">
                <a16:creationId xmlns:a16="http://schemas.microsoft.com/office/drawing/2014/main" id="{74A962FC-5609-4C85-9C4A-0533898628EF}"/>
              </a:ext>
            </a:extLst>
          </p:cNvPr>
          <p:cNvPicPr>
            <a:picLocks noChangeAspect="1"/>
          </p:cNvPicPr>
          <p:nvPr/>
        </p:nvPicPr>
        <p:blipFill>
          <a:blip r:embed="rId2"/>
          <a:stretch>
            <a:fillRect/>
          </a:stretch>
        </p:blipFill>
        <p:spPr>
          <a:xfrm>
            <a:off x="838200" y="1752600"/>
            <a:ext cx="10439400" cy="4648200"/>
          </a:xfrm>
          <a:prstGeom prst="rect">
            <a:avLst/>
          </a:prstGeom>
        </p:spPr>
      </p:pic>
    </p:spTree>
    <p:extLst>
      <p:ext uri="{BB962C8B-B14F-4D97-AF65-F5344CB8AC3E}">
        <p14:creationId xmlns:p14="http://schemas.microsoft.com/office/powerpoint/2010/main" val="3943432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954107"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Login</a:t>
            </a:r>
          </a:p>
        </p:txBody>
      </p:sp>
      <p:pic>
        <p:nvPicPr>
          <p:cNvPr id="4" name="Picture 3">
            <a:extLst>
              <a:ext uri="{FF2B5EF4-FFF2-40B4-BE49-F238E27FC236}">
                <a16:creationId xmlns:a16="http://schemas.microsoft.com/office/drawing/2014/main" id="{26D3FB9C-60D8-496F-9681-FCBB6B89B74C}"/>
              </a:ext>
            </a:extLst>
          </p:cNvPr>
          <p:cNvPicPr>
            <a:picLocks noChangeAspect="1"/>
          </p:cNvPicPr>
          <p:nvPr/>
        </p:nvPicPr>
        <p:blipFill>
          <a:blip r:embed="rId2"/>
          <a:stretch>
            <a:fillRect/>
          </a:stretch>
        </p:blipFill>
        <p:spPr>
          <a:xfrm>
            <a:off x="990600" y="1219200"/>
            <a:ext cx="10210800" cy="5105400"/>
          </a:xfrm>
          <a:prstGeom prst="rect">
            <a:avLst/>
          </a:prstGeom>
        </p:spPr>
      </p:pic>
    </p:spTree>
    <p:extLst>
      <p:ext uri="{BB962C8B-B14F-4D97-AF65-F5344CB8AC3E}">
        <p14:creationId xmlns:p14="http://schemas.microsoft.com/office/powerpoint/2010/main" val="2288728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2259401"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View All Events</a:t>
            </a:r>
          </a:p>
        </p:txBody>
      </p:sp>
      <p:pic>
        <p:nvPicPr>
          <p:cNvPr id="6" name="Picture 5">
            <a:extLst>
              <a:ext uri="{FF2B5EF4-FFF2-40B4-BE49-F238E27FC236}">
                <a16:creationId xmlns:a16="http://schemas.microsoft.com/office/drawing/2014/main" id="{E04C2826-29B9-4DDE-944D-D25BD7EE3B1F}"/>
              </a:ext>
            </a:extLst>
          </p:cNvPr>
          <p:cNvPicPr>
            <a:picLocks noChangeAspect="1"/>
          </p:cNvPicPr>
          <p:nvPr/>
        </p:nvPicPr>
        <p:blipFill>
          <a:blip r:embed="rId2"/>
          <a:stretch>
            <a:fillRect/>
          </a:stretch>
        </p:blipFill>
        <p:spPr>
          <a:xfrm>
            <a:off x="990600" y="1219201"/>
            <a:ext cx="10210800" cy="5181600"/>
          </a:xfrm>
          <a:prstGeom prst="rect">
            <a:avLst/>
          </a:prstGeom>
        </p:spPr>
      </p:pic>
    </p:spTree>
    <p:extLst>
      <p:ext uri="{BB962C8B-B14F-4D97-AF65-F5344CB8AC3E}">
        <p14:creationId xmlns:p14="http://schemas.microsoft.com/office/powerpoint/2010/main" val="944229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265489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Event Registration</a:t>
            </a:r>
          </a:p>
        </p:txBody>
      </p:sp>
      <p:pic>
        <p:nvPicPr>
          <p:cNvPr id="5" name="Picture 4">
            <a:extLst>
              <a:ext uri="{FF2B5EF4-FFF2-40B4-BE49-F238E27FC236}">
                <a16:creationId xmlns:a16="http://schemas.microsoft.com/office/drawing/2014/main" id="{6244C0B2-2C66-4D4E-AB63-D776A2532DE9}"/>
              </a:ext>
            </a:extLst>
          </p:cNvPr>
          <p:cNvPicPr>
            <a:picLocks noChangeAspect="1"/>
          </p:cNvPicPr>
          <p:nvPr/>
        </p:nvPicPr>
        <p:blipFill>
          <a:blip r:embed="rId2"/>
          <a:stretch>
            <a:fillRect/>
          </a:stretch>
        </p:blipFill>
        <p:spPr>
          <a:xfrm>
            <a:off x="990600" y="1219201"/>
            <a:ext cx="10210800" cy="5105400"/>
          </a:xfrm>
          <a:prstGeom prst="rect">
            <a:avLst/>
          </a:prstGeom>
        </p:spPr>
      </p:pic>
    </p:spTree>
    <p:extLst>
      <p:ext uri="{BB962C8B-B14F-4D97-AF65-F5344CB8AC3E}">
        <p14:creationId xmlns:p14="http://schemas.microsoft.com/office/powerpoint/2010/main" val="1443933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3205558"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Update Student Profile</a:t>
            </a:r>
          </a:p>
        </p:txBody>
      </p:sp>
      <p:pic>
        <p:nvPicPr>
          <p:cNvPr id="4" name="Picture 3">
            <a:extLst>
              <a:ext uri="{FF2B5EF4-FFF2-40B4-BE49-F238E27FC236}">
                <a16:creationId xmlns:a16="http://schemas.microsoft.com/office/drawing/2014/main" id="{71FCCDED-29E3-4BC7-B4A8-31B9E5597418}"/>
              </a:ext>
            </a:extLst>
          </p:cNvPr>
          <p:cNvPicPr>
            <a:picLocks noChangeAspect="1"/>
          </p:cNvPicPr>
          <p:nvPr/>
        </p:nvPicPr>
        <p:blipFill>
          <a:blip r:embed="rId2"/>
          <a:stretch>
            <a:fillRect/>
          </a:stretch>
        </p:blipFill>
        <p:spPr>
          <a:xfrm>
            <a:off x="609600" y="1219200"/>
            <a:ext cx="8216020" cy="5181600"/>
          </a:xfrm>
          <a:prstGeom prst="rect">
            <a:avLst/>
          </a:prstGeom>
        </p:spPr>
      </p:pic>
    </p:spTree>
    <p:extLst>
      <p:ext uri="{BB962C8B-B14F-4D97-AF65-F5344CB8AC3E}">
        <p14:creationId xmlns:p14="http://schemas.microsoft.com/office/powerpoint/2010/main" val="989407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2654894"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Event Registration</a:t>
            </a:r>
          </a:p>
        </p:txBody>
      </p:sp>
      <p:pic>
        <p:nvPicPr>
          <p:cNvPr id="5" name="Picture 4">
            <a:extLst>
              <a:ext uri="{FF2B5EF4-FFF2-40B4-BE49-F238E27FC236}">
                <a16:creationId xmlns:a16="http://schemas.microsoft.com/office/drawing/2014/main" id="{6244C0B2-2C66-4D4E-AB63-D776A2532DE9}"/>
              </a:ext>
            </a:extLst>
          </p:cNvPr>
          <p:cNvPicPr>
            <a:picLocks noChangeAspect="1"/>
          </p:cNvPicPr>
          <p:nvPr/>
        </p:nvPicPr>
        <p:blipFill>
          <a:blip r:embed="rId2"/>
          <a:stretch>
            <a:fillRect/>
          </a:stretch>
        </p:blipFill>
        <p:spPr>
          <a:xfrm>
            <a:off x="990600" y="1219201"/>
            <a:ext cx="10210800" cy="5105400"/>
          </a:xfrm>
          <a:prstGeom prst="rect">
            <a:avLst/>
          </a:prstGeom>
        </p:spPr>
      </p:pic>
    </p:spTree>
    <p:extLst>
      <p:ext uri="{BB962C8B-B14F-4D97-AF65-F5344CB8AC3E}">
        <p14:creationId xmlns:p14="http://schemas.microsoft.com/office/powerpoint/2010/main" val="988767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92DA3-E379-4F27-B76E-74CD7D043010}"/>
              </a:ext>
            </a:extLst>
          </p:cNvPr>
          <p:cNvSpPr/>
          <p:nvPr/>
        </p:nvSpPr>
        <p:spPr>
          <a:xfrm>
            <a:off x="838200" y="685800"/>
            <a:ext cx="2546723" cy="461665"/>
          </a:xfrm>
          <a:prstGeom prst="rect">
            <a:avLst/>
          </a:prstGeom>
        </p:spPr>
        <p:txBody>
          <a:bodyPr wrap="none">
            <a:spAutoFit/>
          </a:bodyPr>
          <a:lstStyle/>
          <a:p>
            <a:r>
              <a:rPr lang="en-US" sz="2400" b="1" u="sng" dirty="0">
                <a:latin typeface="Times New Roman" panose="02020603050405020304" pitchFamily="18" charset="0"/>
                <a:cs typeface="Times New Roman" panose="02020603050405020304" pitchFamily="18" charset="0"/>
              </a:rPr>
              <a:t>Registered Events</a:t>
            </a:r>
          </a:p>
        </p:txBody>
      </p:sp>
      <p:pic>
        <p:nvPicPr>
          <p:cNvPr id="4" name="Picture 3">
            <a:extLst>
              <a:ext uri="{FF2B5EF4-FFF2-40B4-BE49-F238E27FC236}">
                <a16:creationId xmlns:a16="http://schemas.microsoft.com/office/drawing/2014/main" id="{9BC3D820-055C-4EC6-9847-2A29FF424109}"/>
              </a:ext>
            </a:extLst>
          </p:cNvPr>
          <p:cNvPicPr>
            <a:picLocks noChangeAspect="1"/>
          </p:cNvPicPr>
          <p:nvPr/>
        </p:nvPicPr>
        <p:blipFill>
          <a:blip r:embed="rId2"/>
          <a:stretch>
            <a:fillRect/>
          </a:stretch>
        </p:blipFill>
        <p:spPr>
          <a:xfrm>
            <a:off x="990600" y="1217588"/>
            <a:ext cx="10287000" cy="5183212"/>
          </a:xfrm>
          <a:prstGeom prst="rect">
            <a:avLst/>
          </a:prstGeom>
        </p:spPr>
      </p:pic>
    </p:spTree>
    <p:extLst>
      <p:ext uri="{BB962C8B-B14F-4D97-AF65-F5344CB8AC3E}">
        <p14:creationId xmlns:p14="http://schemas.microsoft.com/office/powerpoint/2010/main" val="202753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0E11E-56B7-A352-F09B-0DF80E177E67}"/>
              </a:ext>
            </a:extLst>
          </p:cNvPr>
          <p:cNvSpPr txBox="1"/>
          <p:nvPr/>
        </p:nvSpPr>
        <p:spPr>
          <a:xfrm>
            <a:off x="0" y="914400"/>
            <a:ext cx="12192000" cy="2554545"/>
          </a:xfrm>
          <a:prstGeom prst="rect">
            <a:avLst/>
          </a:prstGeom>
          <a:noFill/>
        </p:spPr>
        <p:txBody>
          <a:bodyPr wrap="square">
            <a:spAutoFit/>
          </a:bodyPr>
          <a:lstStyle/>
          <a:p>
            <a:pPr algn="ctr">
              <a:spcBef>
                <a:spcPts val="1200"/>
              </a:spcBef>
              <a:spcAft>
                <a:spcPts val="1200"/>
              </a:spcAft>
            </a:pPr>
            <a:endParaRPr lang="en-US" sz="4000" b="1" dirty="0">
              <a:solidFill>
                <a:schemeClr val="accent2"/>
              </a:solidFill>
              <a:latin typeface="Times New Roman" panose="02020603050405020304" pitchFamily="18" charset="0"/>
              <a:cs typeface="Times New Roman" panose="02020603050405020304" pitchFamily="18" charset="0"/>
            </a:endParaRPr>
          </a:p>
          <a:p>
            <a:pPr algn="ctr">
              <a:spcBef>
                <a:spcPts val="1200"/>
              </a:spcBef>
              <a:spcAft>
                <a:spcPts val="1200"/>
              </a:spcAft>
            </a:pPr>
            <a:endParaRPr lang="en-US" sz="4000" b="1" dirty="0">
              <a:solidFill>
                <a:schemeClr val="accent2"/>
              </a:solidFill>
              <a:latin typeface="Times New Roman" panose="02020603050405020304" pitchFamily="18" charset="0"/>
              <a:cs typeface="Times New Roman" panose="02020603050405020304" pitchFamily="18" charset="0"/>
            </a:endParaRPr>
          </a:p>
          <a:p>
            <a:pPr algn="ctr">
              <a:spcBef>
                <a:spcPts val="1200"/>
              </a:spcBef>
              <a:spcAft>
                <a:spcPts val="1200"/>
              </a:spcAft>
            </a:pPr>
            <a:r>
              <a:rPr lang="en-US" sz="4000" b="1" dirty="0">
                <a:solidFill>
                  <a:schemeClr val="accent2"/>
                </a:solidFill>
                <a:latin typeface="Times New Roman" panose="02020603050405020304" pitchFamily="18" charset="0"/>
                <a:cs typeface="Times New Roman" panose="02020603050405020304" pitchFamily="18" charset="0"/>
              </a:rPr>
              <a:t>T</a:t>
            </a:r>
            <a:r>
              <a:rPr lang="en-US" sz="4000" b="1" dirty="0">
                <a:latin typeface="Times New Roman" panose="02020603050405020304" pitchFamily="18" charset="0"/>
                <a:cs typeface="Times New Roman" panose="02020603050405020304" pitchFamily="18" charset="0"/>
              </a:rPr>
              <a:t>ECHNOLOGY </a:t>
            </a:r>
            <a:r>
              <a:rPr lang="en-US" sz="4000" b="1" dirty="0">
                <a:solidFill>
                  <a:schemeClr val="accent2"/>
                </a:solidFill>
                <a:latin typeface="Times New Roman" panose="02020603050405020304" pitchFamily="18" charset="0"/>
                <a:cs typeface="Times New Roman" panose="02020603050405020304" pitchFamily="18" charset="0"/>
              </a:rPr>
              <a:t>U</a:t>
            </a:r>
            <a:r>
              <a:rPr lang="en-US" sz="4000" b="1" dirty="0">
                <a:latin typeface="Times New Roman" panose="02020603050405020304" pitchFamily="18" charset="0"/>
                <a:cs typeface="Times New Roman" panose="02020603050405020304" pitchFamily="18" charset="0"/>
              </a:rPr>
              <a:t>SED</a:t>
            </a:r>
          </a:p>
        </p:txBody>
      </p:sp>
    </p:spTree>
    <p:extLst>
      <p:ext uri="{BB962C8B-B14F-4D97-AF65-F5344CB8AC3E}">
        <p14:creationId xmlns:p14="http://schemas.microsoft.com/office/powerpoint/2010/main" val="3588636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6E0-A320-38EA-8C02-1B5FAF0AD000}"/>
              </a:ext>
            </a:extLst>
          </p:cNvPr>
          <p:cNvSpPr>
            <a:spLocks noGrp="1"/>
          </p:cNvSpPr>
          <p:nvPr>
            <p:ph type="title"/>
          </p:nvPr>
        </p:nvSpPr>
        <p:spPr/>
        <p:txBody>
          <a:bodyPr>
            <a:noAutofit/>
          </a:bodyPr>
          <a:lstStyle/>
          <a:p>
            <a:pPr algn="ctr">
              <a:spcBef>
                <a:spcPts val="1200"/>
              </a:spcBef>
              <a:spcAft>
                <a:spcPts val="1200"/>
              </a:spcAft>
            </a:pP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br>
              <a:rPr lang="en-US" b="1" dirty="0">
                <a:solidFill>
                  <a:schemeClr val="accent2"/>
                </a:solidFill>
                <a:latin typeface="Times New Roman" panose="02020603050405020304" pitchFamily="18" charset="0"/>
                <a:cs typeface="Times New Roman" panose="02020603050405020304" pitchFamily="18" charset="0"/>
              </a:rPr>
            </a:br>
            <a:r>
              <a:rPr lang="en-US" b="1" dirty="0">
                <a:solidFill>
                  <a:schemeClr val="accent2"/>
                </a:solidFill>
                <a:latin typeface="Times New Roman" panose="02020603050405020304" pitchFamily="18" charset="0"/>
                <a:cs typeface="Times New Roman" panose="02020603050405020304" pitchFamily="18" charset="0"/>
              </a:rPr>
              <a:t>A</a:t>
            </a:r>
            <a:r>
              <a:rPr lang="en-US" b="1" dirty="0">
                <a:latin typeface="Times New Roman" panose="02020603050405020304" pitchFamily="18" charset="0"/>
                <a:cs typeface="Times New Roman" panose="02020603050405020304" pitchFamily="18" charset="0"/>
              </a:rPr>
              <a:t>DVANTAGES</a:t>
            </a:r>
            <a:r>
              <a:rPr lang="en-US" b="1" dirty="0">
                <a:solidFill>
                  <a:schemeClr val="accent2"/>
                </a:solidFill>
                <a:latin typeface="Times New Roman" panose="02020603050405020304" pitchFamily="18" charset="0"/>
                <a:cs typeface="Times New Roman" panose="02020603050405020304" pitchFamily="18" charset="0"/>
              </a:rPr>
              <a:t> A</a:t>
            </a:r>
            <a:r>
              <a:rPr lang="en-US" b="1" dirty="0">
                <a:latin typeface="Times New Roman" panose="02020603050405020304" pitchFamily="18" charset="0"/>
                <a:cs typeface="Times New Roman" panose="02020603050405020304" pitchFamily="18" charset="0"/>
              </a:rPr>
              <a:t>ND </a:t>
            </a:r>
            <a:r>
              <a:rPr lang="en-US" b="1" dirty="0">
                <a:solidFill>
                  <a:schemeClr val="accent2"/>
                </a:solidFill>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ISADVANTAGES</a:t>
            </a:r>
          </a:p>
        </p:txBody>
      </p:sp>
    </p:spTree>
    <p:extLst>
      <p:ext uri="{BB962C8B-B14F-4D97-AF65-F5344CB8AC3E}">
        <p14:creationId xmlns:p14="http://schemas.microsoft.com/office/powerpoint/2010/main" val="1854735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96E31-A56A-4530-A343-656A546716AC}"/>
              </a:ext>
            </a:extLst>
          </p:cNvPr>
          <p:cNvSpPr txBox="1"/>
          <p:nvPr/>
        </p:nvSpPr>
        <p:spPr>
          <a:xfrm>
            <a:off x="1295400" y="838200"/>
            <a:ext cx="3276600" cy="523220"/>
          </a:xfrm>
          <a:prstGeom prst="rect">
            <a:avLst/>
          </a:prstGeom>
          <a:noFill/>
        </p:spPr>
        <p:txBody>
          <a:bodyPr wrap="square" rtlCol="0">
            <a:spAutoFit/>
          </a:bodyPr>
          <a:lstStyle/>
          <a:p>
            <a:pPr marL="285750" indent="-285750">
              <a:buFont typeface="Wingdings" panose="05000000000000000000" pitchFamily="2" charset="2"/>
              <a:buChar char="v"/>
            </a:pPr>
            <a:r>
              <a:rPr lang="en-US" sz="2800" dirty="0"/>
              <a:t> Advantages</a:t>
            </a:r>
          </a:p>
        </p:txBody>
      </p:sp>
      <p:sp>
        <p:nvSpPr>
          <p:cNvPr id="3" name="TextBox 2">
            <a:extLst>
              <a:ext uri="{FF2B5EF4-FFF2-40B4-BE49-F238E27FC236}">
                <a16:creationId xmlns:a16="http://schemas.microsoft.com/office/drawing/2014/main" id="{2CCF5067-B6BD-438F-A3A2-AFFEB0897CD1}"/>
              </a:ext>
            </a:extLst>
          </p:cNvPr>
          <p:cNvSpPr txBox="1"/>
          <p:nvPr/>
        </p:nvSpPr>
        <p:spPr>
          <a:xfrm>
            <a:off x="1905000" y="1524000"/>
            <a:ext cx="78486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Event Scheduling Completed within couple of minutes.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Maintain events records yearly.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Practice session notification to all registered student.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Overcomes the dependency of a single person handling all the activities.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Student can register from anywhere not necessary to come college.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Automating various aspects of event planning and execution streamlines processes, saving time and reducing manual errors.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optimizing resources and reducing manual labor, an event management system can lead to cost savings in terms of time, effort, and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 like online registration, interactive event pages, and attendee feedback mechanisms can enhance participant engagement and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4331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96E31-A56A-4530-A343-656A546716AC}"/>
              </a:ext>
            </a:extLst>
          </p:cNvPr>
          <p:cNvSpPr txBox="1"/>
          <p:nvPr/>
        </p:nvSpPr>
        <p:spPr>
          <a:xfrm>
            <a:off x="1295400" y="838200"/>
            <a:ext cx="3276600" cy="523220"/>
          </a:xfrm>
          <a:prstGeom prst="rect">
            <a:avLst/>
          </a:prstGeom>
          <a:noFill/>
        </p:spPr>
        <p:txBody>
          <a:bodyPr wrap="square" rtlCol="0">
            <a:spAutoFit/>
          </a:bodyPr>
          <a:lstStyle/>
          <a:p>
            <a:pPr marL="285750" indent="-285750">
              <a:buFont typeface="Wingdings" panose="05000000000000000000" pitchFamily="2" charset="2"/>
              <a:buChar char="v"/>
            </a:pPr>
            <a:r>
              <a:rPr lang="en-US" sz="2800" dirty="0"/>
              <a:t> Disadvantages</a:t>
            </a:r>
          </a:p>
        </p:txBody>
      </p:sp>
      <p:sp>
        <p:nvSpPr>
          <p:cNvPr id="3" name="TextBox 2">
            <a:extLst>
              <a:ext uri="{FF2B5EF4-FFF2-40B4-BE49-F238E27FC236}">
                <a16:creationId xmlns:a16="http://schemas.microsoft.com/office/drawing/2014/main" id="{2CCF5067-B6BD-438F-A3A2-AFFEB0897CD1}"/>
              </a:ext>
            </a:extLst>
          </p:cNvPr>
          <p:cNvSpPr txBox="1"/>
          <p:nvPr/>
        </p:nvSpPr>
        <p:spPr>
          <a:xfrm>
            <a:off x="1905000" y="1524000"/>
            <a:ext cx="7848600" cy="6463308"/>
          </a:xfrm>
          <a:prstGeom prst="rect">
            <a:avLst/>
          </a:prstGeom>
          <a:noFill/>
        </p:spPr>
        <p:txBody>
          <a:bodyPr wrap="square" rtlCol="0">
            <a:spAutoFit/>
          </a:bodyPr>
          <a:lstStyle/>
          <a:p>
            <a:pPr marL="285750" indent="-285750">
              <a:buFont typeface="Arial" panose="020B0604020202020204" pitchFamily="34" charset="0"/>
              <a:buChar char="•"/>
            </a:pPr>
            <a:r>
              <a:rPr lang="en-US" dirty="0"/>
              <a:t>Requires an active internet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Event Handler cannot add expenses.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Implementing an event management system may require significant initial setup and configuration, including integration with existing systems, which can be time-consuming and complex.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any software system, event management platforms may encounter technical glitches, downtime, or compatibility issues, potentially disrupting event planning and execution.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Reliance on technology for event management makes the system vulnerable to issues such as system failures, internet connectivity issues, or cybersecurity threats.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Users may require training to familiarize themselves with the system's features and functionalities, especially if they are not tech-savvy, which can entail additional time and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9869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8976-04B2-B6B9-67A2-586704DE96B2}"/>
              </a:ext>
            </a:extLst>
          </p:cNvPr>
          <p:cNvSpPr>
            <a:spLocks noGrp="1"/>
          </p:cNvSpPr>
          <p:nvPr>
            <p:ph type="title"/>
          </p:nvPr>
        </p:nvSpPr>
        <p:spPr/>
        <p:txBody>
          <a:bodyPr/>
          <a:lstStyle/>
          <a:p>
            <a:pPr algn="ctr"/>
            <a:r>
              <a:rPr lang="en-US" b="1" dirty="0">
                <a:solidFill>
                  <a:schemeClr val="accent2"/>
                </a:solidFill>
                <a:latin typeface="Times New Roman" panose="02020603050405020304" pitchFamily="18" charset="0"/>
                <a:cs typeface="Times New Roman" panose="02020603050405020304" pitchFamily="18" charset="0"/>
              </a:rPr>
              <a:t>S</a:t>
            </a:r>
            <a:r>
              <a:rPr lang="en-US" b="1" dirty="0">
                <a:latin typeface="Times New Roman" panose="02020603050405020304" pitchFamily="18" charset="0"/>
                <a:cs typeface="Times New Roman" panose="02020603050405020304" pitchFamily="18" charset="0"/>
              </a:rPr>
              <a:t>ystem </a:t>
            </a:r>
            <a:r>
              <a:rPr lang="en-US" b="1" dirty="0">
                <a:solidFill>
                  <a:schemeClr val="accent2"/>
                </a:solidFill>
                <a:latin typeface="Times New Roman" panose="02020603050405020304" pitchFamily="18" charset="0"/>
                <a:cs typeface="Times New Roman" panose="02020603050405020304" pitchFamily="18" charset="0"/>
              </a:rPr>
              <a:t>e</a:t>
            </a:r>
            <a:r>
              <a:rPr lang="en-US" b="1" dirty="0">
                <a:latin typeface="Times New Roman" panose="02020603050405020304" pitchFamily="18" charset="0"/>
                <a:cs typeface="Times New Roman" panose="02020603050405020304" pitchFamily="18" charset="0"/>
              </a:rPr>
              <a:t>nhancement</a:t>
            </a:r>
          </a:p>
        </p:txBody>
      </p:sp>
      <p:sp>
        <p:nvSpPr>
          <p:cNvPr id="4" name="AutoShape 2">
            <a:extLst>
              <a:ext uri="{FF2B5EF4-FFF2-40B4-BE49-F238E27FC236}">
                <a16:creationId xmlns:a16="http://schemas.microsoft.com/office/drawing/2014/main" id="{40EF2F90-6F01-9777-2A1C-9F74867DDF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FC1E57A5-E757-B9C2-BCDD-36580D1C51F3}"/>
              </a:ext>
            </a:extLst>
          </p:cNvPr>
          <p:cNvSpPr txBox="1"/>
          <p:nvPr/>
        </p:nvSpPr>
        <p:spPr>
          <a:xfrm>
            <a:off x="1600200" y="1981200"/>
            <a:ext cx="10194130" cy="41919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Collaboration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Mobile Optimization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Integration with External Platforms</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Customizable Registration Forms</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Automated Email Communication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Resource Management</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Advanced Reporting and Analytics</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Enhanced Security and Compliance</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Feedback and Surveys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194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8976-04B2-B6B9-67A2-586704DE96B2}"/>
              </a:ext>
            </a:extLst>
          </p:cNvPr>
          <p:cNvSpPr>
            <a:spLocks noGrp="1"/>
          </p:cNvSpPr>
          <p:nvPr>
            <p:ph type="title"/>
          </p:nvPr>
        </p:nvSpPr>
        <p:spPr/>
        <p:txBody>
          <a:bodyPr/>
          <a:lstStyle/>
          <a:p>
            <a:pPr algn="ctr"/>
            <a:r>
              <a:rPr lang="en-US" b="1" dirty="0">
                <a:solidFill>
                  <a:schemeClr val="accent2"/>
                </a:solidFill>
                <a:latin typeface="Times New Roman" panose="02020603050405020304" pitchFamily="18" charset="0"/>
                <a:cs typeface="Times New Roman" panose="02020603050405020304" pitchFamily="18" charset="0"/>
              </a:rPr>
              <a:t>c</a:t>
            </a:r>
            <a:r>
              <a:rPr lang="en-US" b="1" dirty="0">
                <a:latin typeface="Times New Roman" panose="02020603050405020304" pitchFamily="18" charset="0"/>
                <a:cs typeface="Times New Roman" panose="02020603050405020304" pitchFamily="18" charset="0"/>
              </a:rPr>
              <a:t>onclusion</a:t>
            </a:r>
          </a:p>
        </p:txBody>
      </p:sp>
      <p:sp>
        <p:nvSpPr>
          <p:cNvPr id="6" name="TextBox 5">
            <a:extLst>
              <a:ext uri="{FF2B5EF4-FFF2-40B4-BE49-F238E27FC236}">
                <a16:creationId xmlns:a16="http://schemas.microsoft.com/office/drawing/2014/main" id="{7A89FAF5-45B5-D06E-AA12-76EA1981E67E}"/>
              </a:ext>
            </a:extLst>
          </p:cNvPr>
          <p:cNvSpPr txBox="1"/>
          <p:nvPr/>
        </p:nvSpPr>
        <p:spPr>
          <a:xfrm>
            <a:off x="931068" y="1863303"/>
            <a:ext cx="10194131" cy="1289071"/>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Event management is a glamorous and exciting profession which demands a lot of hard work and dynamism. As the name suggests, it means conceptualizing, planning, organizing and finally executing an event. It offers enormous scope for ambitious young people.</a:t>
            </a:r>
          </a:p>
        </p:txBody>
      </p:sp>
      <p:sp>
        <p:nvSpPr>
          <p:cNvPr id="4" name="AutoShape 2">
            <a:extLst>
              <a:ext uri="{FF2B5EF4-FFF2-40B4-BE49-F238E27FC236}">
                <a16:creationId xmlns:a16="http://schemas.microsoft.com/office/drawing/2014/main" id="{40EF2F90-6F01-9777-2A1C-9F74867DDF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FC1E57A5-E757-B9C2-BCDD-36580D1C51F3}"/>
              </a:ext>
            </a:extLst>
          </p:cNvPr>
          <p:cNvSpPr txBox="1"/>
          <p:nvPr/>
        </p:nvSpPr>
        <p:spPr>
          <a:xfrm>
            <a:off x="931068" y="3429000"/>
            <a:ext cx="10194130" cy="1704569"/>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Event management is the planning and implementation of events, large and small that meet the marketing goals of an organization. Event management is an area that is growing rapidly, and is expected to have a better growth rate in the next decade. Typical events organized by institutes include sporting events, competitions, concerts and festivals.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2420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8976-04B2-B6B9-67A2-586704DE96B2}"/>
              </a:ext>
            </a:extLst>
          </p:cNvPr>
          <p:cNvSpPr>
            <a:spLocks noGrp="1"/>
          </p:cNvSpPr>
          <p:nvPr>
            <p:ph type="title"/>
          </p:nvPr>
        </p:nvSpPr>
        <p:spPr/>
        <p:txBody>
          <a:bodyPr/>
          <a:lstStyle/>
          <a:p>
            <a:pPr algn="ctr"/>
            <a:r>
              <a:rPr lang="en-US" b="1" dirty="0">
                <a:solidFill>
                  <a:schemeClr val="accent2"/>
                </a:solidFill>
                <a:latin typeface="Times New Roman" panose="02020603050405020304" pitchFamily="18" charset="0"/>
                <a:cs typeface="Times New Roman" panose="02020603050405020304" pitchFamily="18" charset="0"/>
              </a:rPr>
              <a:t>r</a:t>
            </a:r>
            <a:r>
              <a:rPr lang="en-US" b="1" dirty="0">
                <a:latin typeface="Times New Roman" panose="02020603050405020304" pitchFamily="18" charset="0"/>
                <a:cs typeface="Times New Roman" panose="02020603050405020304" pitchFamily="18" charset="0"/>
              </a:rPr>
              <a:t>eferences</a:t>
            </a:r>
          </a:p>
        </p:txBody>
      </p:sp>
      <p:sp>
        <p:nvSpPr>
          <p:cNvPr id="4" name="AutoShape 2">
            <a:extLst>
              <a:ext uri="{FF2B5EF4-FFF2-40B4-BE49-F238E27FC236}">
                <a16:creationId xmlns:a16="http://schemas.microsoft.com/office/drawing/2014/main" id="{40EF2F90-6F01-9777-2A1C-9F74867DDF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FC377A7A-7A8C-4B66-5824-F8A13D39A472}"/>
              </a:ext>
            </a:extLst>
          </p:cNvPr>
          <p:cNvSpPr txBox="1"/>
          <p:nvPr/>
        </p:nvSpPr>
        <p:spPr>
          <a:xfrm>
            <a:off x="1600200" y="2133600"/>
            <a:ext cx="6400800" cy="2862322"/>
          </a:xfrm>
          <a:prstGeom prst="rect">
            <a:avLst/>
          </a:prstGeom>
          <a:noFill/>
        </p:spPr>
        <p:txBody>
          <a:bodyPr wrap="square">
            <a:spAutoFit/>
          </a:bodyPr>
          <a:lstStyle/>
          <a:p>
            <a:pPr marL="400050" indent="-4000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2"/>
              </a:rPr>
              <a:t>https://stackoverflow.com/</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https://laravel.com/docs/6.x</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https://www.wikipedia.org/</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5"/>
              </a:rPr>
              <a:t>https://www.freecodecamp.org/news/tag/laravel/</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00050" indent="-4000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https://github.com/</a:t>
            </a:r>
            <a:endParaRPr lang="en-US" dirty="0"/>
          </a:p>
          <a:p>
            <a:pPr marL="400050" indent="-400050">
              <a:buFont typeface="+mj-lt"/>
              <a:buAutoNum type="romanLcPeriod"/>
            </a:pPr>
            <a:endParaRPr lang="en-US" dirty="0"/>
          </a:p>
        </p:txBody>
      </p:sp>
    </p:spTree>
    <p:extLst>
      <p:ext uri="{BB962C8B-B14F-4D97-AF65-F5344CB8AC3E}">
        <p14:creationId xmlns:p14="http://schemas.microsoft.com/office/powerpoint/2010/main" val="2307915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AEAE-673F-65ED-73ED-A82449BD0C58}"/>
              </a:ext>
            </a:extLst>
          </p:cNvPr>
          <p:cNvSpPr>
            <a:spLocks noGrp="1"/>
          </p:cNvSpPr>
          <p:nvPr>
            <p:ph type="title"/>
          </p:nvPr>
        </p:nvSpPr>
        <p:spPr>
          <a:xfrm>
            <a:off x="2819400" y="2716307"/>
            <a:ext cx="5722172" cy="712693"/>
          </a:xfrm>
        </p:spPr>
        <p:txBody>
          <a:bodyPr>
            <a:noAutofit/>
          </a:bodyPr>
          <a:lstStyle/>
          <a:p>
            <a:pPr algn="ctr"/>
            <a:r>
              <a:rPr lang="en-US" sz="5400" b="1" dirty="0">
                <a:solidFill>
                  <a:schemeClr val="accent2"/>
                </a:solidFill>
                <a:latin typeface="Times New Roman" panose="02020603050405020304" pitchFamily="18" charset="0"/>
                <a:cs typeface="Times New Roman" panose="02020603050405020304" pitchFamily="18" charset="0"/>
              </a:rPr>
              <a:t>T</a:t>
            </a:r>
            <a:r>
              <a:rPr lang="en-US" sz="5400" b="1" dirty="0">
                <a:latin typeface="Times New Roman" panose="02020603050405020304" pitchFamily="18" charset="0"/>
                <a:cs typeface="Times New Roman" panose="02020603050405020304" pitchFamily="18" charset="0"/>
              </a:rPr>
              <a:t>hank </a:t>
            </a:r>
            <a:r>
              <a:rPr lang="en-US" sz="5400" b="1" dirty="0">
                <a:solidFill>
                  <a:schemeClr val="accent2"/>
                </a:solidFill>
                <a:latin typeface="Times New Roman" panose="02020603050405020304" pitchFamily="18" charset="0"/>
                <a:cs typeface="Times New Roman" panose="02020603050405020304" pitchFamily="18" charset="0"/>
              </a:rPr>
              <a:t>y</a:t>
            </a:r>
            <a:r>
              <a:rPr lang="en-US" sz="5400" b="1" dirty="0">
                <a:latin typeface="Times New Roman" panose="02020603050405020304" pitchFamily="18" charset="0"/>
                <a:cs typeface="Times New Roman" panose="02020603050405020304" pitchFamily="18" charset="0"/>
              </a:rPr>
              <a:t>ou</a:t>
            </a:r>
          </a:p>
        </p:txBody>
      </p:sp>
    </p:spTree>
    <p:extLst>
      <p:ext uri="{BB962C8B-B14F-4D97-AF65-F5344CB8AC3E}">
        <p14:creationId xmlns:p14="http://schemas.microsoft.com/office/powerpoint/2010/main" val="703772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5C9ADF-F774-4AF9-B30C-3BFC03D220EB}"/>
              </a:ext>
            </a:extLst>
          </p:cNvPr>
          <p:cNvSpPr txBox="1"/>
          <p:nvPr/>
        </p:nvSpPr>
        <p:spPr>
          <a:xfrm>
            <a:off x="990600" y="762000"/>
            <a:ext cx="1600200" cy="523220"/>
          </a:xfrm>
          <a:prstGeom prst="rect">
            <a:avLst/>
          </a:prstGeom>
          <a:noFill/>
        </p:spPr>
        <p:txBody>
          <a:bodyPr wrap="square" rtlCol="0">
            <a:spAutoFit/>
          </a:bodyPr>
          <a:lstStyle/>
          <a:p>
            <a:pPr marL="285750" indent="-28575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PHP</a:t>
            </a:r>
          </a:p>
        </p:txBody>
      </p:sp>
      <p:sp>
        <p:nvSpPr>
          <p:cNvPr id="3" name="TextBox 2">
            <a:extLst>
              <a:ext uri="{FF2B5EF4-FFF2-40B4-BE49-F238E27FC236}">
                <a16:creationId xmlns:a16="http://schemas.microsoft.com/office/drawing/2014/main" id="{EFEF0E8B-BAE3-4D35-B260-E4B7D4A17E21}"/>
              </a:ext>
            </a:extLst>
          </p:cNvPr>
          <p:cNvSpPr txBox="1"/>
          <p:nvPr/>
        </p:nvSpPr>
        <p:spPr>
          <a:xfrm flipH="1">
            <a:off x="1523997" y="1524000"/>
            <a:ext cx="9220202"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PHP is a general-purpose scripting language geared towards web development. It was originally created by Danish-Canadian programmer Rasmus </a:t>
            </a:r>
            <a:r>
              <a:rPr lang="en-US" dirty="0" err="1">
                <a:latin typeface="Times New Roman" panose="02020603050405020304" pitchFamily="18" charset="0"/>
                <a:cs typeface="Times New Roman" panose="02020603050405020304" pitchFamily="18" charset="0"/>
              </a:rPr>
              <a:t>Lerdorf</a:t>
            </a:r>
            <a:r>
              <a:rPr lang="en-US" dirty="0">
                <a:latin typeface="Times New Roman" panose="02020603050405020304" pitchFamily="18" charset="0"/>
                <a:cs typeface="Times New Roman" panose="02020603050405020304" pitchFamily="18" charset="0"/>
              </a:rPr>
              <a:t> in 1993 and released in 1995. PHP was originally an abbreviation of Personal Home Page, but it now stands for the recursive initialism PHP: Hypertext Preprocessor.</a:t>
            </a:r>
          </a:p>
          <a:p>
            <a:endParaRPr lang="en-US" dirty="0"/>
          </a:p>
        </p:txBody>
      </p:sp>
      <p:sp>
        <p:nvSpPr>
          <p:cNvPr id="4" name="TextBox 3">
            <a:extLst>
              <a:ext uri="{FF2B5EF4-FFF2-40B4-BE49-F238E27FC236}">
                <a16:creationId xmlns:a16="http://schemas.microsoft.com/office/drawing/2014/main" id="{1D3F7314-014C-4C97-AF02-A2F02AED7063}"/>
              </a:ext>
            </a:extLst>
          </p:cNvPr>
          <p:cNvSpPr txBox="1"/>
          <p:nvPr/>
        </p:nvSpPr>
        <p:spPr>
          <a:xfrm>
            <a:off x="1219200" y="3124200"/>
            <a:ext cx="7238999"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PHP is an amazing and popular language!</a:t>
            </a:r>
            <a:endParaRPr lang="en-US" dirty="0"/>
          </a:p>
        </p:txBody>
      </p:sp>
      <p:sp>
        <p:nvSpPr>
          <p:cNvPr id="6" name="TextBox 5">
            <a:extLst>
              <a:ext uri="{FF2B5EF4-FFF2-40B4-BE49-F238E27FC236}">
                <a16:creationId xmlns:a16="http://schemas.microsoft.com/office/drawing/2014/main" id="{160AD8A3-75EA-46C7-AC0D-5F4C84A4C6E4}"/>
              </a:ext>
            </a:extLst>
          </p:cNvPr>
          <p:cNvSpPr txBox="1"/>
          <p:nvPr/>
        </p:nvSpPr>
        <p:spPr>
          <a:xfrm>
            <a:off x="2133600" y="3616404"/>
            <a:ext cx="7315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PHP code is executed on the server.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deep enough to run large social networks!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also easy enough to be a beginner's first server side language</a:t>
            </a:r>
            <a:r>
              <a:rPr lang="en-US" dirty="0"/>
              <a:t>!</a:t>
            </a:r>
          </a:p>
        </p:txBody>
      </p:sp>
      <p:sp>
        <p:nvSpPr>
          <p:cNvPr id="7" name="Rectangle 6">
            <a:extLst>
              <a:ext uri="{FF2B5EF4-FFF2-40B4-BE49-F238E27FC236}">
                <a16:creationId xmlns:a16="http://schemas.microsoft.com/office/drawing/2014/main" id="{BCB31DD9-22C7-401C-9268-16ECDFDE869B}"/>
              </a:ext>
            </a:extLst>
          </p:cNvPr>
          <p:cNvSpPr/>
          <p:nvPr/>
        </p:nvSpPr>
        <p:spPr>
          <a:xfrm>
            <a:off x="1219200" y="4785478"/>
            <a:ext cx="2512291" cy="369332"/>
          </a:xfrm>
          <a:prstGeom prst="rect">
            <a:avLst/>
          </a:prstGeom>
        </p:spPr>
        <p:txBody>
          <a:bodyPr wrap="non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What Can PHP Do?</a:t>
            </a:r>
          </a:p>
        </p:txBody>
      </p:sp>
      <p:sp>
        <p:nvSpPr>
          <p:cNvPr id="9" name="Rectangle 8">
            <a:extLst>
              <a:ext uri="{FF2B5EF4-FFF2-40B4-BE49-F238E27FC236}">
                <a16:creationId xmlns:a16="http://schemas.microsoft.com/office/drawing/2014/main" id="{4F31B03D-1D24-41CA-8505-121C145627B3}"/>
              </a:ext>
            </a:extLst>
          </p:cNvPr>
          <p:cNvSpPr/>
          <p:nvPr/>
        </p:nvSpPr>
        <p:spPr>
          <a:xfrm>
            <a:off x="2133600" y="5386426"/>
            <a:ext cx="6096000" cy="1200329"/>
          </a:xfrm>
          <a:prstGeom prst="rect">
            <a:avLst/>
          </a:prstGeom>
        </p:spPr>
        <p:txBody>
          <a:bodyPr>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PHP can generate dynamic page content.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PHP can create, open, read, write, delete, and close files on the server.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PHP can send and receive cookies</a:t>
            </a:r>
          </a:p>
        </p:txBody>
      </p:sp>
    </p:spTree>
    <p:extLst>
      <p:ext uri="{BB962C8B-B14F-4D97-AF65-F5344CB8AC3E}">
        <p14:creationId xmlns:p14="http://schemas.microsoft.com/office/powerpoint/2010/main" val="3009295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5C9ADF-F774-4AF9-B30C-3BFC03D220EB}"/>
              </a:ext>
            </a:extLst>
          </p:cNvPr>
          <p:cNvSpPr txBox="1"/>
          <p:nvPr/>
        </p:nvSpPr>
        <p:spPr>
          <a:xfrm>
            <a:off x="990600" y="762000"/>
            <a:ext cx="2667000" cy="523220"/>
          </a:xfrm>
          <a:prstGeom prst="rect">
            <a:avLst/>
          </a:prstGeom>
          <a:noFill/>
        </p:spPr>
        <p:txBody>
          <a:bodyPr wrap="square" rtlCol="0">
            <a:spAutoFit/>
          </a:bodyPr>
          <a:lstStyle/>
          <a:p>
            <a:pPr marL="285750" indent="-285750">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 LARAVEL</a:t>
            </a:r>
          </a:p>
        </p:txBody>
      </p:sp>
      <p:sp>
        <p:nvSpPr>
          <p:cNvPr id="3" name="TextBox 2">
            <a:extLst>
              <a:ext uri="{FF2B5EF4-FFF2-40B4-BE49-F238E27FC236}">
                <a16:creationId xmlns:a16="http://schemas.microsoft.com/office/drawing/2014/main" id="{EFEF0E8B-BAE3-4D35-B260-E4B7D4A17E21}"/>
              </a:ext>
            </a:extLst>
          </p:cNvPr>
          <p:cNvSpPr txBox="1"/>
          <p:nvPr/>
        </p:nvSpPr>
        <p:spPr>
          <a:xfrm flipH="1">
            <a:off x="1523997" y="1524000"/>
            <a:ext cx="9220202"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Laravel is a free and open-source PHP web framework, created by Taylor </a:t>
            </a:r>
            <a:r>
              <a:rPr lang="en-US" dirty="0" err="1">
                <a:latin typeface="Times New Roman" panose="02020603050405020304" pitchFamily="18" charset="0"/>
                <a:cs typeface="Times New Roman" panose="02020603050405020304" pitchFamily="18" charset="0"/>
              </a:rPr>
              <a:t>Otwell</a:t>
            </a:r>
            <a:r>
              <a:rPr lang="en-US" dirty="0">
                <a:latin typeface="Times New Roman" panose="02020603050405020304" pitchFamily="18" charset="0"/>
                <a:cs typeface="Times New Roman" panose="02020603050405020304" pitchFamily="18" charset="0"/>
              </a:rPr>
              <a:t> and intended for the development of web applications following the model–view–controller (MVC) architectural pattern and based on </a:t>
            </a:r>
            <a:r>
              <a:rPr lang="en-US" dirty="0" err="1">
                <a:latin typeface="Times New Roman" panose="02020603050405020304" pitchFamily="18" charset="0"/>
                <a:cs typeface="Times New Roman" panose="02020603050405020304" pitchFamily="18" charset="0"/>
              </a:rPr>
              <a:t>Symfony</a:t>
            </a:r>
            <a:r>
              <a:rPr lang="en-US" dirty="0">
                <a:latin typeface="Times New Roman" panose="02020603050405020304" pitchFamily="18" charset="0"/>
                <a:cs typeface="Times New Roman" panose="02020603050405020304" pitchFamily="18" charset="0"/>
              </a:rPr>
              <a:t>. Some of the features of Laravel are a modular packaging system with a dedicated dependency manager, different ways for accessing relational databases, utilities that aid in application deployment and </a:t>
            </a:r>
            <a:r>
              <a:rPr lang="en-US" dirty="0" err="1">
                <a:latin typeface="Times New Roman" panose="02020603050405020304" pitchFamily="18" charset="0"/>
                <a:cs typeface="Times New Roman" panose="02020603050405020304" pitchFamily="18" charset="0"/>
              </a:rPr>
              <a:t>maintenance,and</a:t>
            </a:r>
            <a:r>
              <a:rPr lang="en-US" dirty="0">
                <a:latin typeface="Times New Roman" panose="02020603050405020304" pitchFamily="18" charset="0"/>
                <a:cs typeface="Times New Roman" panose="02020603050405020304" pitchFamily="18" charset="0"/>
              </a:rPr>
              <a:t> its orientation toward syntactic sugar.</a:t>
            </a:r>
          </a:p>
        </p:txBody>
      </p:sp>
      <p:sp>
        <p:nvSpPr>
          <p:cNvPr id="4" name="TextBox 3">
            <a:extLst>
              <a:ext uri="{FF2B5EF4-FFF2-40B4-BE49-F238E27FC236}">
                <a16:creationId xmlns:a16="http://schemas.microsoft.com/office/drawing/2014/main" id="{1D3F7314-014C-4C97-AF02-A2F02AED7063}"/>
              </a:ext>
            </a:extLst>
          </p:cNvPr>
          <p:cNvSpPr txBox="1"/>
          <p:nvPr/>
        </p:nvSpPr>
        <p:spPr>
          <a:xfrm>
            <a:off x="1219200" y="3124200"/>
            <a:ext cx="7238999"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Advantages of Laravel</a:t>
            </a:r>
          </a:p>
        </p:txBody>
      </p:sp>
      <p:sp>
        <p:nvSpPr>
          <p:cNvPr id="6" name="TextBox 5">
            <a:extLst>
              <a:ext uri="{FF2B5EF4-FFF2-40B4-BE49-F238E27FC236}">
                <a16:creationId xmlns:a16="http://schemas.microsoft.com/office/drawing/2014/main" id="{160AD8A3-75EA-46C7-AC0D-5F4C84A4C6E4}"/>
              </a:ext>
            </a:extLst>
          </p:cNvPr>
          <p:cNvSpPr txBox="1"/>
          <p:nvPr/>
        </p:nvSpPr>
        <p:spPr>
          <a:xfrm>
            <a:off x="2133600" y="3616404"/>
            <a:ext cx="8610599"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web application becomes more scalable, owing to the Laravel framework.</a:t>
            </a:r>
          </a:p>
          <a:p>
            <a:pPr marL="285750" indent="-285750" algn="just">
              <a:buFont typeface="Arial" panose="020B0604020202020204" pitchFamily="34" charset="0"/>
              <a:buChar char="•"/>
            </a:pPr>
            <a:r>
              <a:rPr lang="en-US" dirty="0"/>
              <a:t>Considerable time is saved in designing the web application, since Laravel reuses the components from other framework in developing web application.</a:t>
            </a:r>
          </a:p>
          <a:p>
            <a:pPr marL="285750" indent="-28575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BCB31DD9-22C7-401C-9268-16ECDFDE869B}"/>
              </a:ext>
            </a:extLst>
          </p:cNvPr>
          <p:cNvSpPr/>
          <p:nvPr/>
        </p:nvSpPr>
        <p:spPr>
          <a:xfrm>
            <a:off x="1219200" y="4785478"/>
            <a:ext cx="2438400" cy="369332"/>
          </a:xfrm>
          <a:prstGeom prst="rect">
            <a:avLst/>
          </a:prstGeom>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Feature of Laravel</a:t>
            </a:r>
          </a:p>
        </p:txBody>
      </p:sp>
      <p:sp>
        <p:nvSpPr>
          <p:cNvPr id="9" name="Rectangle 8">
            <a:extLst>
              <a:ext uri="{FF2B5EF4-FFF2-40B4-BE49-F238E27FC236}">
                <a16:creationId xmlns:a16="http://schemas.microsoft.com/office/drawing/2014/main" id="{4F31B03D-1D24-41CA-8505-121C145627B3}"/>
              </a:ext>
            </a:extLst>
          </p:cNvPr>
          <p:cNvSpPr/>
          <p:nvPr/>
        </p:nvSpPr>
        <p:spPr>
          <a:xfrm>
            <a:off x="2133600" y="5332512"/>
            <a:ext cx="6096000" cy="1477328"/>
          </a:xfrm>
          <a:prstGeom prst="rect">
            <a:avLst/>
          </a:prstGeom>
        </p:spPr>
        <p:txBody>
          <a:bodyPr>
            <a:spAutoFit/>
          </a:bodyPr>
          <a:lstStyle/>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Authentication</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Testability</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Routing</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Configuration Management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Template Engine</a:t>
            </a:r>
          </a:p>
        </p:txBody>
      </p:sp>
    </p:spTree>
    <p:extLst>
      <p:ext uri="{BB962C8B-B14F-4D97-AF65-F5344CB8AC3E}">
        <p14:creationId xmlns:p14="http://schemas.microsoft.com/office/powerpoint/2010/main" val="302473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754</TotalTime>
  <Words>2606</Words>
  <Application>Microsoft Office PowerPoint</Application>
  <PresentationFormat>Widescreen</PresentationFormat>
  <Paragraphs>788</Paragraphs>
  <Slides>76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Noto Sans Symbols</vt:lpstr>
      <vt:lpstr>Times New Roman</vt:lpstr>
      <vt:lpstr>Tw Cen MT</vt:lpstr>
      <vt:lpstr>Tw Cen MT Condensed</vt:lpstr>
      <vt:lpstr>Wingdings</vt:lpstr>
      <vt:lpstr>Wingdings 3</vt:lpstr>
      <vt:lpstr>ModernClassicBlock-3</vt:lpstr>
      <vt:lpstr> Event planner</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PowerPoint Presentation</vt:lpstr>
      <vt:lpstr>PowerPoint Presentation</vt:lpstr>
      <vt:lpstr>Targeted users/roles </vt:lpstr>
      <vt:lpstr>   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E-R Diagram</vt:lpstr>
      <vt:lpstr>PowerPoint Presentation</vt:lpstr>
      <vt:lpstr>PowerPoint Presentation</vt:lpstr>
      <vt:lpstr>PowerPoint Presentation</vt:lpstr>
      <vt:lpstr>PowerPoint Presentation</vt:lpstr>
      <vt:lpstr>   USE CASE DIAGRAME</vt:lpstr>
      <vt:lpstr>PowerPoint Presentation</vt:lpstr>
      <vt:lpstr>PowerPoint Presentation</vt:lpstr>
      <vt:lpstr>PowerPoint Presentation</vt:lpstr>
      <vt:lpstr>PowerPoint Presentation</vt:lpstr>
      <vt:lpstr>PowerPoint Presentation</vt:lpstr>
      <vt:lpstr>   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ADVANTAGES AND DISADVANTAGES</vt:lpstr>
      <vt:lpstr>PowerPoint Presentation</vt:lpstr>
      <vt:lpstr>PowerPoint Presentation</vt:lpstr>
      <vt:lpstr>System enhancement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Dharmik Mangukiya</dc:creator>
  <cp:lastModifiedBy>kartik borda</cp:lastModifiedBy>
  <cp:revision>92</cp:revision>
  <dcterms:created xsi:type="dcterms:W3CDTF">2024-02-23T06:28:49Z</dcterms:created>
  <dcterms:modified xsi:type="dcterms:W3CDTF">2024-04-05T03:56:16Z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